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41" r:id="rId4"/>
    <p:sldMasterId id="2147484507" r:id="rId5"/>
    <p:sldMasterId id="2147484509" r:id="rId6"/>
  </p:sldMasterIdLst>
  <p:notesMasterIdLst>
    <p:notesMasterId r:id="rId20"/>
  </p:notesMasterIdLst>
  <p:handoutMasterIdLst>
    <p:handoutMasterId r:id="rId21"/>
  </p:handoutMasterIdLst>
  <p:sldIdLst>
    <p:sldId id="388" r:id="rId7"/>
    <p:sldId id="372" r:id="rId8"/>
    <p:sldId id="373" r:id="rId9"/>
    <p:sldId id="395" r:id="rId10"/>
    <p:sldId id="396" r:id="rId11"/>
    <p:sldId id="376" r:id="rId12"/>
    <p:sldId id="379" r:id="rId13"/>
    <p:sldId id="394" r:id="rId14"/>
    <p:sldId id="377" r:id="rId15"/>
    <p:sldId id="380" r:id="rId16"/>
    <p:sldId id="381" r:id="rId17"/>
    <p:sldId id="382" r:id="rId18"/>
    <p:sldId id="387" r:id="rId19"/>
  </p:sldIdLst>
  <p:sldSz cx="9144000" cy="5143500" type="screen16x9"/>
  <p:notesSz cx="7010400" cy="9296400"/>
  <p:custDataLst>
    <p:tags r:id="rId22"/>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5577">
          <p15:clr>
            <a:srgbClr val="A4A3A4"/>
          </p15:clr>
        </p15:guide>
        <p15:guide id="3" pos="180">
          <p15:clr>
            <a:srgbClr val="A4A3A4"/>
          </p15:clr>
        </p15:guide>
        <p15:guide id="4" orient="horz" pos="3082">
          <p15:clr>
            <a:srgbClr val="A4A3A4"/>
          </p15:clr>
        </p15:guide>
        <p15:guide id="5" pos="62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m, Kelly" initials="RK" lastIdx="1" clrIdx="0">
    <p:extLst>
      <p:ext uri="{19B8F6BF-5375-455C-9EA6-DF929625EA0E}">
        <p15:presenceInfo xmlns:p15="http://schemas.microsoft.com/office/powerpoint/2012/main" userId="S-1-5-21-1802859667-647903414-1863928812-942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8080"/>
    <a:srgbClr val="414141"/>
    <a:srgbClr val="FFD220"/>
    <a:srgbClr val="444444"/>
    <a:srgbClr val="000000"/>
    <a:srgbClr val="FFAF00"/>
    <a:srgbClr val="3DC6EF"/>
    <a:srgbClr val="6EA204"/>
    <a:srgbClr val="6E2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5370" autoAdjust="0"/>
  </p:normalViewPr>
  <p:slideViewPr>
    <p:cSldViewPr snapToGrid="0">
      <p:cViewPr varScale="1">
        <p:scale>
          <a:sx n="154" d="100"/>
          <a:sy n="154" d="100"/>
        </p:scale>
        <p:origin x="450" y="126"/>
      </p:cViewPr>
      <p:guideLst>
        <p:guide orient="horz" pos="3072"/>
        <p:guide pos="5577"/>
        <p:guide pos="180"/>
        <p:guide orient="horz" pos="3082"/>
        <p:guide pos="629"/>
      </p:guideLst>
    </p:cSldViewPr>
  </p:slideViewPr>
  <p:outlineViewPr>
    <p:cViewPr>
      <p:scale>
        <a:sx n="33" d="100"/>
        <a:sy n="33" d="100"/>
      </p:scale>
      <p:origin x="0" y="-172"/>
    </p:cViewPr>
  </p:outlineViewPr>
  <p:notesTextViewPr>
    <p:cViewPr>
      <p:scale>
        <a:sx n="100" d="100"/>
        <a:sy n="100" d="100"/>
      </p:scale>
      <p:origin x="0" y="0"/>
    </p:cViewPr>
  </p:notesTextViewPr>
  <p:sorterViewPr>
    <p:cViewPr>
      <p:scale>
        <a:sx n="100" d="100"/>
        <a:sy n="100" d="100"/>
      </p:scale>
      <p:origin x="0" y="-2544"/>
    </p:cViewPr>
  </p:sorterViewPr>
  <p:notesViewPr>
    <p:cSldViewPr snapToGrid="0">
      <p:cViewPr varScale="1">
        <p:scale>
          <a:sx n="56" d="100"/>
          <a:sy n="56" d="100"/>
        </p:scale>
        <p:origin x="2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10918" y="9048205"/>
            <a:ext cx="491516" cy="24819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
        <p:nvSpPr>
          <p:cNvPr id="2" name="fl"/>
          <p:cNvSpPr txBox="1"/>
          <p:nvPr/>
        </p:nvSpPr>
        <p:spPr>
          <a:xfrm>
            <a:off x="0" y="9103360"/>
            <a:ext cx="7010400" cy="223138"/>
          </a:xfrm>
          <a:prstGeom prst="rect">
            <a:avLst/>
          </a:prstGeom>
          <a:noFill/>
        </p:spPr>
        <p:txBody>
          <a:bodyPr vert="horz" rtlCol="0">
            <a:spAutoFit/>
          </a:bodyPr>
          <a:lstStyle/>
          <a:p>
            <a:endParaRPr lang="en-US" sz="850" b="1">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46038" y="384175"/>
            <a:ext cx="6988175" cy="3932238"/>
          </a:xfrm>
          <a:prstGeom prst="rect">
            <a:avLst/>
          </a:prstGeom>
          <a:noFill/>
          <a:ln w="9525">
            <a:solidFill>
              <a:srgbClr val="000000"/>
            </a:solidFill>
            <a:miter lim="800000"/>
            <a:headEnd/>
            <a:tailEnd/>
          </a:ln>
        </p:spPr>
        <p:txBody>
          <a:bodyPr/>
          <a:lstStyle/>
          <a:p>
            <a:endParaRPr lang="en-US"/>
          </a:p>
        </p:txBody>
      </p:sp>
      <p:sp>
        <p:nvSpPr>
          <p:cNvPr id="71685" name="Rectangle 5"/>
          <p:cNvSpPr>
            <a:spLocks noGrp="1" noChangeArrowheads="1"/>
          </p:cNvSpPr>
          <p:nvPr>
            <p:ph type="body" sz="quarter" idx="3"/>
          </p:nvPr>
        </p:nvSpPr>
        <p:spPr bwMode="auto">
          <a:xfrm>
            <a:off x="695084" y="4514514"/>
            <a:ext cx="5677504" cy="4263791"/>
          </a:xfrm>
          <a:prstGeom prst="rect">
            <a:avLst/>
          </a:prstGeom>
          <a:noFill/>
          <a:ln w="9525">
            <a:noFill/>
            <a:miter lim="800000"/>
            <a:headEnd/>
            <a:tailEnd/>
          </a:ln>
          <a:effectLst/>
        </p:spPr>
        <p:txBody>
          <a:bodyPr vert="horz" wrap="square" lIns="90925" tIns="45464" rIns="90925" bIns="454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32759" y="9086840"/>
            <a:ext cx="669675" cy="21345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
        <p:nvSpPr>
          <p:cNvPr id="2" name="fl"/>
          <p:cNvSpPr txBox="1"/>
          <p:nvPr/>
        </p:nvSpPr>
        <p:spPr>
          <a:xfrm>
            <a:off x="0" y="9103360"/>
            <a:ext cx="7010400" cy="223138"/>
          </a:xfrm>
          <a:prstGeom prst="rect">
            <a:avLst/>
          </a:prstGeom>
          <a:noFill/>
        </p:spPr>
        <p:txBody>
          <a:bodyPr vert="horz" rtlCol="0">
            <a:spAutoFit/>
          </a:bodyPr>
          <a:lstStyle/>
          <a:p>
            <a:pPr algn="l"/>
            <a:endParaRPr lang="en-US" sz="850" b="1" i="0" u="none" baseline="0">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3</a:t>
            </a:fld>
            <a:endParaRPr lang="pl-PL" dirty="0"/>
          </a:p>
        </p:txBody>
      </p:sp>
    </p:spTree>
    <p:extLst>
      <p:ext uri="{BB962C8B-B14F-4D97-AF65-F5344CB8AC3E}">
        <p14:creationId xmlns:p14="http://schemas.microsoft.com/office/powerpoint/2010/main" val="359110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4</a:t>
            </a:fld>
            <a:endParaRPr lang="pl-PL" dirty="0"/>
          </a:p>
        </p:txBody>
      </p:sp>
    </p:spTree>
    <p:extLst>
      <p:ext uri="{BB962C8B-B14F-4D97-AF65-F5344CB8AC3E}">
        <p14:creationId xmlns:p14="http://schemas.microsoft.com/office/powerpoint/2010/main" val="38449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5</a:t>
            </a:fld>
            <a:endParaRPr lang="pl-PL" dirty="0"/>
          </a:p>
        </p:txBody>
      </p:sp>
    </p:spTree>
    <p:extLst>
      <p:ext uri="{BB962C8B-B14F-4D97-AF65-F5344CB8AC3E}">
        <p14:creationId xmlns:p14="http://schemas.microsoft.com/office/powerpoint/2010/main" val="92973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6</a:t>
            </a:fld>
            <a:endParaRPr lang="pl-PL" dirty="0"/>
          </a:p>
        </p:txBody>
      </p:sp>
    </p:spTree>
    <p:extLst>
      <p:ext uri="{BB962C8B-B14F-4D97-AF65-F5344CB8AC3E}">
        <p14:creationId xmlns:p14="http://schemas.microsoft.com/office/powerpoint/2010/main" val="33457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xfrm>
            <a:off x="-190500" y="790575"/>
            <a:ext cx="7034213" cy="3957638"/>
          </a:xfr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a:lstStyle/>
          <a:p>
            <a:r>
              <a:rPr lang="pl-PL" sz="1200" b="0" i="0" u="none" strike="noStrike" kern="1200" baseline="0" dirty="0">
                <a:solidFill>
                  <a:schemeClr val="tx1"/>
                </a:solidFill>
                <a:latin typeface="Museo Sans For Dell" pitchFamily="2" charset="0"/>
              </a:rPr>
              <a:t>przestrzegane zgodnie z istniejącym procesem certyfikatu akceptacji</a:t>
            </a: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303" eaLnBrk="0" hangingPunct="0">
              <a:defRPr sz="2400">
                <a:solidFill>
                  <a:schemeClr val="tx1"/>
                </a:solidFill>
                <a:latin typeface="Arial" charset="0"/>
                <a:ea typeface="ＭＳ Ｐゴシック" charset="0"/>
                <a:cs typeface="ＭＳ Ｐゴシック" charset="0"/>
              </a:defRPr>
            </a:lvl1pPr>
            <a:lvl2pPr marL="757066" indent="-291179" defTabSz="925303" eaLnBrk="0" hangingPunct="0">
              <a:defRPr sz="2400">
                <a:solidFill>
                  <a:schemeClr val="tx1"/>
                </a:solidFill>
                <a:latin typeface="Arial" charset="0"/>
                <a:ea typeface="ＭＳ Ｐゴシック" charset="0"/>
              </a:defRPr>
            </a:lvl2pPr>
            <a:lvl3pPr marL="1164717" indent="-232943" defTabSz="925303" eaLnBrk="0" hangingPunct="0">
              <a:defRPr sz="2400">
                <a:solidFill>
                  <a:schemeClr val="tx1"/>
                </a:solidFill>
                <a:latin typeface="Arial" charset="0"/>
                <a:ea typeface="ＭＳ Ｐゴシック" charset="0"/>
              </a:defRPr>
            </a:lvl3pPr>
            <a:lvl4pPr marL="1630604" indent="-232943" defTabSz="925303" eaLnBrk="0" hangingPunct="0">
              <a:defRPr sz="2400">
                <a:solidFill>
                  <a:schemeClr val="tx1"/>
                </a:solidFill>
                <a:latin typeface="Arial" charset="0"/>
                <a:ea typeface="ＭＳ Ｐゴシック" charset="0"/>
              </a:defRPr>
            </a:lvl4pPr>
            <a:lvl5pPr marL="2096491" indent="-232943" defTabSz="925303" eaLnBrk="0" hangingPunct="0">
              <a:defRPr sz="2400">
                <a:solidFill>
                  <a:schemeClr val="tx1"/>
                </a:solidFill>
                <a:latin typeface="Arial" charset="0"/>
                <a:ea typeface="ＭＳ Ｐゴシック" charset="0"/>
              </a:defRPr>
            </a:lvl5pPr>
            <a:lvl6pPr marL="2562377" indent="-232943" defTabSz="925303"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5303"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5303"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5303" eaLnBrk="0" fontAlgn="base" hangingPunct="0">
              <a:spcBef>
                <a:spcPct val="0"/>
              </a:spcBef>
              <a:spcAft>
                <a:spcPct val="0"/>
              </a:spcAft>
              <a:defRPr sz="2400">
                <a:solidFill>
                  <a:schemeClr val="tx1"/>
                </a:solidFill>
                <a:latin typeface="Arial" charset="0"/>
                <a:ea typeface="ＭＳ Ｐゴシック" charset="0"/>
              </a:defRPr>
            </a:lvl9pPr>
          </a:lstStyle>
          <a:p>
            <a:fld id="{C741CE00-126A-CC41-BE5F-C2FD92005600}" type="slidenum">
              <a:rPr lang="en-US" sz="1000">
                <a:solidFill>
                  <a:srgbClr val="000000"/>
                </a:solidFill>
                <a:latin typeface="Museo Sans For Dell" charset="0"/>
              </a:rPr>
              <a:pPr/>
              <a:t>7</a:t>
            </a:fld>
            <a:endParaRPr lang="pl-PL" sz="1000">
              <a:solidFill>
                <a:srgbClr val="000000"/>
              </a:solidFill>
              <a:latin typeface="Museo Sans For Dell" charset="0"/>
            </a:endParaRPr>
          </a:p>
        </p:txBody>
      </p:sp>
    </p:spTree>
    <p:extLst>
      <p:ext uri="{BB962C8B-B14F-4D97-AF65-F5344CB8AC3E}">
        <p14:creationId xmlns:p14="http://schemas.microsoft.com/office/powerpoint/2010/main" val="394324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 </a:t>
            </a:r>
            <a:r>
              <a:rPr lang="en-US" b="1" dirty="0" smtClean="0"/>
              <a:t>KEY POINTS</a:t>
            </a:r>
            <a:r>
              <a:rPr lang="en-US" b="0" baseline="0" dirty="0" smtClean="0"/>
              <a:t>//</a:t>
            </a:r>
          </a:p>
          <a:p>
            <a:endParaRPr lang="en-US" b="0" baseline="0" dirty="0" smtClean="0"/>
          </a:p>
          <a:p>
            <a:pPr marL="176165" indent="-176165">
              <a:buFont typeface="Arial" pitchFamily="34" charset="0"/>
              <a:buChar char="•"/>
            </a:pPr>
            <a:r>
              <a:rPr lang="en-US" b="0" dirty="0" smtClean="0"/>
              <a:t>This slide is a summary of</a:t>
            </a:r>
            <a:r>
              <a:rPr lang="en-US" b="0" baseline="0" dirty="0" smtClean="0"/>
              <a:t> the key attributes of Dell Financial Services. </a:t>
            </a:r>
          </a:p>
          <a:p>
            <a:pPr marL="176165" indent="-176165">
              <a:buFont typeface="Arial" pitchFamily="34" charset="0"/>
              <a:buChar char="•"/>
            </a:pPr>
            <a:r>
              <a:rPr lang="en-US" b="0" baseline="0" dirty="0" smtClean="0"/>
              <a:t>You may choose to highlight a few topics that are relevant to your conversation or ask the customer, “What jumps out at you?”</a:t>
            </a:r>
            <a:endParaRPr lang="en-US" b="0" dirty="0" smtClean="0"/>
          </a:p>
          <a:p>
            <a:pPr marL="176165" indent="-176165">
              <a:buFont typeface="Arial" pitchFamily="34" charset="0"/>
              <a:buChar char="•"/>
            </a:pPr>
            <a:endParaRPr lang="en-US" b="0" dirty="0" smtClean="0"/>
          </a:p>
          <a:p>
            <a:r>
              <a:rPr lang="en-US" b="0" dirty="0" smtClean="0"/>
              <a:t>// </a:t>
            </a:r>
            <a:r>
              <a:rPr lang="en-US" b="1" dirty="0" smtClean="0"/>
              <a:t>SUMMARY</a:t>
            </a:r>
            <a:r>
              <a:rPr lang="en-US" b="0" baseline="0" dirty="0" smtClean="0"/>
              <a:t>//</a:t>
            </a:r>
            <a:r>
              <a:rPr lang="en-US" baseline="0" dirty="0" smtClean="0"/>
              <a:t/>
            </a:r>
            <a:br>
              <a:rPr lang="en-US" baseline="0" dirty="0" smtClean="0"/>
            </a:br>
            <a:endParaRPr lang="en-US" baseline="0" dirty="0" smtClean="0"/>
          </a:p>
          <a:p>
            <a:r>
              <a:rPr lang="en-US" baseline="0" dirty="0" smtClean="0"/>
              <a:t>The following bullets provide additional context for each of the facts mentioned on the slide.</a:t>
            </a:r>
          </a:p>
          <a:p>
            <a:pPr marL="171450" indent="-171450">
              <a:buFont typeface="Arial" panose="020B0604020202020204" pitchFamily="34" charset="0"/>
              <a:buChar char="•"/>
            </a:pPr>
            <a:r>
              <a:rPr lang="en-US" b="1" baseline="0" dirty="0" smtClean="0"/>
              <a:t>Founded in 1997</a:t>
            </a:r>
            <a:r>
              <a:rPr lang="en-US" b="0" baseline="0" dirty="0" smtClean="0"/>
              <a:t> – DFS has been incorporated for over 19 years and was purchased by Dell in 2006 (?)</a:t>
            </a:r>
          </a:p>
          <a:p>
            <a:pPr marL="171450" indent="-171450">
              <a:buFont typeface="Arial" panose="020B0604020202020204" pitchFamily="34" charset="0"/>
              <a:buChar char="•"/>
            </a:pPr>
            <a:r>
              <a:rPr lang="en-US" b="1" baseline="0" dirty="0" smtClean="0"/>
              <a:t>Funds $6B annually </a:t>
            </a:r>
            <a:r>
              <a:rPr lang="en-US" b="0" baseline="0" dirty="0" smtClean="0"/>
              <a:t>– This is our transaction volume post-Dell EMC combination.</a:t>
            </a:r>
          </a:p>
          <a:p>
            <a:pPr marL="171450" indent="-171450">
              <a:buFont typeface="Arial" panose="020B0604020202020204" pitchFamily="34" charset="0"/>
              <a:buChar char="•"/>
            </a:pPr>
            <a:r>
              <a:rPr lang="en-US" b="1" baseline="0" dirty="0" smtClean="0"/>
              <a:t>Supports all Dell EMC LOBs </a:t>
            </a:r>
            <a:r>
              <a:rPr lang="en-US" b="0" baseline="0" dirty="0" smtClean="0"/>
              <a:t>– DFS offers financing for all Dell EMC and non-Dell EMC hardware, software and services whether sold by Dell EMC directly or resold by Channel partners/Value Added Resellers (VARs). </a:t>
            </a:r>
          </a:p>
          <a:p>
            <a:pPr marL="171450" indent="-171450">
              <a:buFont typeface="Arial" panose="020B0604020202020204" pitchFamily="34" charset="0"/>
              <a:buChar char="•"/>
            </a:pPr>
            <a:r>
              <a:rPr lang="en-US" b="1" baseline="0" dirty="0" smtClean="0"/>
              <a:t>Dell EMC owned in 21 countries </a:t>
            </a:r>
            <a:r>
              <a:rPr lang="en-US" b="0" baseline="0" dirty="0" smtClean="0"/>
              <a:t>– DFS is a fully-owned subsidiary of Dell EMC in the United States, Canada and many countries in Europe.</a:t>
            </a:r>
          </a:p>
          <a:p>
            <a:pPr marL="171450" indent="-171450">
              <a:buFont typeface="Arial" panose="020B0604020202020204" pitchFamily="34" charset="0"/>
              <a:buChar char="•"/>
            </a:pPr>
            <a:r>
              <a:rPr lang="en-US" b="1" baseline="0" dirty="0" smtClean="0"/>
              <a:t>Global coverage in 50+ countries </a:t>
            </a:r>
            <a:r>
              <a:rPr lang="en-US" b="0" baseline="0" dirty="0" smtClean="0"/>
              <a:t>– Where we are not owned by Dell EMC, DFS provides global coverage in another 50+ countries worldwide through an extended partner network</a:t>
            </a:r>
          </a:p>
          <a:p>
            <a:pPr marL="171450" indent="-171450">
              <a:buFont typeface="Arial" panose="020B0604020202020204" pitchFamily="34" charset="0"/>
              <a:buChar char="•"/>
            </a:pPr>
            <a:r>
              <a:rPr lang="en-US" b="1" baseline="0" dirty="0" smtClean="0"/>
              <a:t>Low rates on Dell EMC equipment </a:t>
            </a:r>
            <a:r>
              <a:rPr lang="en-US" b="0" baseline="0" dirty="0" smtClean="0"/>
              <a:t>– We are the largest reseller of Dell EMC products and can get maximum value at end of lease. That means you pay less over the length of your Fair Market Value contract. </a:t>
            </a:r>
          </a:p>
          <a:p>
            <a:pPr marL="171450" indent="-171450">
              <a:buFont typeface="Arial" panose="020B0604020202020204" pitchFamily="34" charset="0"/>
              <a:buChar char="•"/>
            </a:pPr>
            <a:r>
              <a:rPr lang="en-US" b="1" baseline="0" dirty="0" smtClean="0"/>
              <a:t>Offers online reporting and tracking </a:t>
            </a:r>
            <a:r>
              <a:rPr lang="en-US" b="0" baseline="0" dirty="0" smtClean="0"/>
              <a:t>– Manage leased assets with DFS Online Services (DFSOS) which </a:t>
            </a:r>
            <a:r>
              <a:rPr lang="en-US" dirty="0" smtClean="0"/>
              <a:t>provides</a:t>
            </a:r>
            <a:r>
              <a:rPr lang="en-US" baseline="0" dirty="0" smtClean="0"/>
              <a:t> 24/7 access to leased asset reporting, end of lease requests and online schedule acceptance.</a:t>
            </a:r>
            <a:endParaRPr lang="en-US" b="0" baseline="0" dirty="0" smtClean="0"/>
          </a:p>
          <a:p>
            <a:pPr marL="171450" indent="-171450">
              <a:buFont typeface="Arial" panose="020B0604020202020204" pitchFamily="34" charset="0"/>
              <a:buChar char="•"/>
            </a:pPr>
            <a:r>
              <a:rPr lang="en-US" b="1" baseline="0" dirty="0" smtClean="0"/>
              <a:t>Comprehensive end-of-lease services </a:t>
            </a:r>
            <a:r>
              <a:rPr lang="en-US" b="0" baseline="0" dirty="0" smtClean="0"/>
              <a:t>– For customers on a rotation lease, at the end of the term, we have optional end-of-lease services that include data wiping and green equipment disposal. </a:t>
            </a:r>
          </a:p>
          <a:p>
            <a:pPr marL="171450" indent="-171450">
              <a:buFont typeface="Arial" panose="020B0604020202020204" pitchFamily="34" charset="0"/>
              <a:buChar char="•"/>
            </a:pPr>
            <a:r>
              <a:rPr lang="en-US" b="1" baseline="0" dirty="0" smtClean="0"/>
              <a:t>Minority financing partnerships </a:t>
            </a:r>
            <a:r>
              <a:rPr lang="en-US" b="0" baseline="0" dirty="0" smtClean="0"/>
              <a:t>– For customers seeking a Minority Business Enterprise (MBE) or Historically Underutilized Business (HUB) lessor, DFS can help facilitate financing through a strategic relationship with Pharos Financial Services, L.P. Minority financing programs improve the economic conditions of communities and allow companies to develop a more diverse supplier network. </a:t>
            </a:r>
            <a:r>
              <a:rPr lang="en-US" baseline="0" dirty="0" smtClean="0"/>
              <a:t>We work with Pharos Financial Services whose business types include small business (but not Small Disadvantage Business or SDB), minority-owned business (Minority Business Enterprise or MBE), black American owned and HUB Zone firm. </a:t>
            </a:r>
          </a:p>
          <a:p>
            <a:pPr marL="171450" indent="-171450">
              <a:buFont typeface="Arial" panose="020B0604020202020204" pitchFamily="34" charset="0"/>
              <a:buChar char="•"/>
            </a:pPr>
            <a:r>
              <a:rPr lang="en-US" b="1" baseline="0" dirty="0" smtClean="0"/>
              <a:t>Offers online reporting and tracking </a:t>
            </a:r>
            <a:r>
              <a:rPr lang="en-US" b="0" baseline="0" dirty="0" smtClean="0"/>
              <a:t>– </a:t>
            </a:r>
            <a:r>
              <a:rPr lang="en-US" dirty="0" smtClean="0"/>
              <a:t>With </a:t>
            </a:r>
            <a:r>
              <a:rPr lang="en-US" sz="1200" kern="1200" dirty="0" smtClean="0">
                <a:solidFill>
                  <a:schemeClr val="tx1"/>
                </a:solidFill>
                <a:latin typeface="Museo Sans For Dell" pitchFamily="2" charset="0"/>
                <a:ea typeface="+mn-ea"/>
                <a:cs typeface="+mn-cs"/>
              </a:rPr>
              <a:t>DFS Online Services (DFSOS)</a:t>
            </a:r>
            <a:r>
              <a:rPr lang="en-US" dirty="0" smtClean="0"/>
              <a:t>,</a:t>
            </a:r>
            <a:r>
              <a:rPr lang="en-US" baseline="0" dirty="0" smtClean="0"/>
              <a:t> you have 24/7 access to your lease management information through Premier. You </a:t>
            </a:r>
            <a:r>
              <a:rPr lang="en-US" b="0" baseline="0" dirty="0" smtClean="0"/>
              <a:t>can </a:t>
            </a:r>
            <a:r>
              <a:rPr lang="en-US" sz="1400" b="0" dirty="0" smtClean="0">
                <a:solidFill>
                  <a:srgbClr val="444444"/>
                </a:solidFill>
                <a:latin typeface="Museo Sans For Dell"/>
              </a:rPr>
              <a:t>browse contracts and assets,</a:t>
            </a:r>
            <a:r>
              <a:rPr lang="en-US" sz="1400" b="0" baseline="0" dirty="0" smtClean="0">
                <a:solidFill>
                  <a:srgbClr val="444444"/>
                </a:solidFill>
                <a:latin typeface="Museo Sans For Dell"/>
              </a:rPr>
              <a:t> </a:t>
            </a:r>
            <a:r>
              <a:rPr lang="en-US" sz="1538" b="0" dirty="0" smtClean="0">
                <a:solidFill>
                  <a:srgbClr val="444444"/>
                </a:solidFill>
                <a:latin typeface="Museo Sans For Dell"/>
              </a:rPr>
              <a:t>generate custom reports,</a:t>
            </a:r>
            <a:r>
              <a:rPr lang="en-US" sz="1538" b="0" baseline="0" dirty="0" smtClean="0">
                <a:solidFill>
                  <a:srgbClr val="444444"/>
                </a:solidFill>
                <a:latin typeface="Museo Sans For Dell"/>
              </a:rPr>
              <a:t> </a:t>
            </a:r>
            <a:r>
              <a:rPr lang="en-US" sz="1538" b="0" dirty="0" smtClean="0">
                <a:solidFill>
                  <a:srgbClr val="444444"/>
                </a:solidFill>
                <a:latin typeface="Museo Sans For Dell"/>
              </a:rPr>
              <a:t>streamline end-of-lease tasks</a:t>
            </a:r>
            <a:r>
              <a:rPr lang="en-US" sz="1538" b="0" baseline="0" dirty="0" smtClean="0">
                <a:solidFill>
                  <a:srgbClr val="444444"/>
                </a:solidFill>
                <a:latin typeface="Museo Sans For Dell"/>
              </a:rPr>
              <a:t> and </a:t>
            </a:r>
            <a:r>
              <a:rPr lang="en-US" sz="1400" b="0" dirty="0" smtClean="0">
                <a:solidFill>
                  <a:srgbClr val="444444"/>
                </a:solidFill>
                <a:latin typeface="Museo Sans For Dell"/>
              </a:rPr>
              <a:t>review and accept lease schedules electronically. </a:t>
            </a:r>
            <a:r>
              <a:rPr lang="en-US" sz="1200" b="0" dirty="0" smtClean="0">
                <a:solidFill>
                  <a:srgbClr val="444444"/>
                </a:solidFill>
                <a:latin typeface="Museo Sans For Dell"/>
              </a:rPr>
              <a:t>Access requir</a:t>
            </a:r>
            <a:r>
              <a:rPr lang="en-US" sz="1200" dirty="0" smtClean="0">
                <a:solidFill>
                  <a:srgbClr val="444444"/>
                </a:solidFill>
                <a:latin typeface="Museo Sans For Dell"/>
              </a:rPr>
              <a:t>es having an MLA in place,</a:t>
            </a:r>
            <a:r>
              <a:rPr lang="en-US" sz="1200" baseline="0" dirty="0" smtClean="0">
                <a:solidFill>
                  <a:srgbClr val="444444"/>
                </a:solidFill>
                <a:latin typeface="Museo Sans For Dell"/>
              </a:rPr>
              <a:t> along with an</a:t>
            </a:r>
            <a:r>
              <a:rPr lang="en-US" sz="1200" dirty="0" smtClean="0">
                <a:solidFill>
                  <a:srgbClr val="444444"/>
                </a:solidFill>
                <a:latin typeface="Museo Sans For Dell"/>
              </a:rPr>
              <a:t> Electronic Lease Agreement.</a:t>
            </a:r>
            <a:endParaRPr lang="en-US" sz="1231" dirty="0" smtClean="0">
              <a:solidFill>
                <a:srgbClr val="444444"/>
              </a:solidFill>
              <a:latin typeface="Museo Sans For Dell"/>
            </a:endParaRPr>
          </a:p>
          <a:p>
            <a:pPr marL="171450" indent="-171450">
              <a:buFont typeface="Arial" panose="020B0604020202020204" pitchFamily="34" charset="0"/>
              <a:buChar char="•"/>
            </a:pPr>
            <a:r>
              <a:rPr lang="en-US" b="1" baseline="0" dirty="0" smtClean="0"/>
              <a:t>Comprehensive end-of-lease services </a:t>
            </a:r>
            <a:r>
              <a:rPr lang="en-US" baseline="0" dirty="0" smtClean="0"/>
              <a:t>– Our EOL specialists and lifecycle managers will assist you with equipment management at the end of term. Unlike other companies, DFS does not impose lengthy auto-renewals at EOL. Instead, you have multiple options, including the ability to renew month-to-month at the same rate. Should you decide to return the equipment to us, we offer a variety of fee-based services; including data wipe certification and logistics options ranging from simple transportation to advanced packaging and return. Finally, DFS has only 7 missing , wrong and damaged categories, compared to our competitor’s list of 20+.</a:t>
            </a:r>
          </a:p>
          <a:p>
            <a:pPr marL="171450" indent="-171450">
              <a:buFont typeface="Arial" panose="020B0604020202020204" pitchFamily="34" charset="0"/>
              <a:buChar char="•"/>
            </a:pPr>
            <a:r>
              <a:rPr lang="en-US" b="1" baseline="0" dirty="0" smtClean="0"/>
              <a:t>Financing for products from all vendors </a:t>
            </a:r>
            <a:r>
              <a:rPr lang="en-US" baseline="0" dirty="0" smtClean="0"/>
              <a:t>– DFS can finance the total solution of Dell, EMC, VMware and any other third-party vendor’s technology.</a:t>
            </a:r>
          </a:p>
          <a:p>
            <a:pPr marL="171450" indent="-171450">
              <a:buFont typeface="Arial" panose="020B0604020202020204" pitchFamily="34" charset="0"/>
              <a:buChar char="•"/>
            </a:pPr>
            <a:r>
              <a:rPr lang="en-US" b="1" baseline="0" dirty="0" smtClean="0"/>
              <a:t>Works with Channel partners </a:t>
            </a:r>
            <a:r>
              <a:rPr lang="en-US" baseline="0" dirty="0" smtClean="0"/>
              <a:t>– DFS can sell direct to customers or work with Channel partners and Value Added </a:t>
            </a:r>
            <a:r>
              <a:rPr lang="en-US" baseline="0" dirty="0" err="1" smtClean="0"/>
              <a:t>Rellers</a:t>
            </a:r>
            <a:r>
              <a:rPr lang="en-US" baseline="0" dirty="0" smtClean="0"/>
              <a:t> (VARs).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37545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srgbClr val="000000"/>
                </a:solidFill>
              </a:rPr>
              <a:pPr>
                <a:defRPr/>
              </a:pPr>
              <a:t>9</a:t>
            </a:fld>
            <a:endParaRPr lang="pl-PL" dirty="0">
              <a:solidFill>
                <a:srgbClr val="000000"/>
              </a:solidFill>
            </a:endParaRPr>
          </a:p>
        </p:txBody>
      </p:sp>
    </p:spTree>
    <p:extLst>
      <p:ext uri="{BB962C8B-B14F-4D97-AF65-F5344CB8AC3E}">
        <p14:creationId xmlns:p14="http://schemas.microsoft.com/office/powerpoint/2010/main" val="327280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b="1" kern="1200" dirty="0">
              <a:solidFill>
                <a:schemeClr val="tx1"/>
              </a:solidFill>
              <a:effectLst/>
              <a:latin typeface="Museo Sans For Dell" pitchFamily="2"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11</a:t>
            </a:fld>
            <a:endParaRPr lang="pl-PL" dirty="0"/>
          </a:p>
        </p:txBody>
      </p:sp>
    </p:spTree>
    <p:extLst>
      <p:ext uri="{BB962C8B-B14F-4D97-AF65-F5344CB8AC3E}">
        <p14:creationId xmlns:p14="http://schemas.microsoft.com/office/powerpoint/2010/main" val="165843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Fajna grafika?</a:t>
            </a:r>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12</a:t>
            </a:fld>
            <a:endParaRPr lang="pl-PL" dirty="0"/>
          </a:p>
        </p:txBody>
      </p:sp>
    </p:spTree>
    <p:extLst>
      <p:ext uri="{BB962C8B-B14F-4D97-AF65-F5344CB8AC3E}">
        <p14:creationId xmlns:p14="http://schemas.microsoft.com/office/powerpoint/2010/main" val="1708470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19" y="29033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987587708"/>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a:latin typeface="Arial" panose="020B0604020202020204" pitchFamily="34" charset="0"/>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2743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24378676"/>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6" y="267705"/>
            <a:ext cx="4285279" cy="640080"/>
          </a:xfrm>
          <a:prstGeom prst="rect">
            <a:avLst/>
          </a:prstGeom>
        </p:spPr>
        <p:txBody>
          <a:bodyPr lIns="0" rIns="0"/>
          <a:lstStyle>
            <a:lvl1pPr>
              <a:defRPr>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0166" y="1280160"/>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4754075"/>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rIns="0"/>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5" name="Text Placeholder 7"/>
          <p:cNvSpPr>
            <a:spLocks noGrp="1"/>
          </p:cNvSpPr>
          <p:nvPr>
            <p:ph type="body" sz="quarter" idx="10" hasCustomPrompt="1"/>
          </p:nvPr>
        </p:nvSpPr>
        <p:spPr>
          <a:xfrm>
            <a:off x="274320" y="819150"/>
            <a:ext cx="42976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smtClean="0"/>
              <a:t>Subhead</a:t>
            </a:r>
            <a:endParaRPr lang="en-US" dirty="0"/>
          </a:p>
        </p:txBody>
      </p:sp>
    </p:spTree>
    <p:extLst>
      <p:ext uri="{BB962C8B-B14F-4D97-AF65-F5344CB8AC3E}">
        <p14:creationId xmlns:p14="http://schemas.microsoft.com/office/powerpoint/2010/main" val="3993007370"/>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664797"/>
          </a:xfrm>
          <a:prstGeom prst="rect">
            <a:avLst/>
          </a:prstGeom>
        </p:spPr>
        <p:txBody>
          <a:bodyPr lIns="0" rIns="0"/>
          <a:lstStyle>
            <a:lvl1pPr>
              <a:defRPr baseline="0">
                <a:latin typeface="Arial" panose="020B0604020202020204" pitchFamily="34" charset="0"/>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1554480"/>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0" y="1159646"/>
            <a:ext cx="42976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smtClean="0"/>
              <a:t>Subhead</a:t>
            </a:r>
            <a:endParaRPr lang="en-US" dirty="0"/>
          </a:p>
        </p:txBody>
      </p:sp>
    </p:spTree>
    <p:extLst>
      <p:ext uri="{BB962C8B-B14F-4D97-AF65-F5344CB8AC3E}">
        <p14:creationId xmlns:p14="http://schemas.microsoft.com/office/powerpoint/2010/main" val="78229640"/>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64797"/>
          </a:xfrm>
          <a:prstGeom prst="rect">
            <a:avLst/>
          </a:prstGeom>
        </p:spPr>
        <p:txBody>
          <a:bodyPr lIns="0" rIns="0"/>
          <a:lstStyle>
            <a:lvl1pPr>
              <a:defRPr>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775402808"/>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64797"/>
          </a:xfrm>
          <a:prstGeom prst="rect">
            <a:avLst/>
          </a:prstGeom>
        </p:spPr>
        <p:txBody>
          <a:bodyPr lIns="0" rIns="0"/>
          <a:lstStyle>
            <a:lvl1pPr>
              <a:defRPr>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3" name="Rectangle"/>
          <p:cNvSpPr/>
          <p:nvPr userDrawn="1"/>
        </p:nvSpPr>
        <p:spPr>
          <a:xfrm>
            <a:off x="-11875" y="742950"/>
            <a:ext cx="9144000" cy="4400550"/>
          </a:xfrm>
          <a:prstGeom prst="rect">
            <a:avLst/>
          </a:prstGeom>
          <a:gradFill flip="none" rotWithShape="1">
            <a:gsLst>
              <a:gs pos="0">
                <a:schemeClr val="tx2">
                  <a:lumMod val="85000"/>
                </a:schemeClr>
              </a:gs>
              <a:gs pos="100000">
                <a:srgbClr val="E6E6E6">
                  <a:tint val="50000"/>
                  <a:shade val="100000"/>
                  <a:satMod val="350000"/>
                </a:srgbClr>
              </a:gs>
              <a:gs pos="100000">
                <a:srgbClr val="E6E6E6">
                  <a:tint val="50000"/>
                  <a:shade val="100000"/>
                  <a:satMod val="350000"/>
                </a:srgbClr>
              </a:gs>
              <a:gs pos="100000">
                <a:srgbClr val="E6E6E6">
                  <a:tint val="50000"/>
                  <a:shade val="100000"/>
                  <a:satMod val="350000"/>
                </a:srgbClr>
              </a:gs>
              <a:gs pos="31000">
                <a:srgbClr val="E6E6E6">
                  <a:tint val="50000"/>
                  <a:shade val="100000"/>
                  <a:satMod val="350000"/>
                </a:srgbClr>
              </a:gs>
              <a:gs pos="52000">
                <a:srgbClr val="E6E6E6">
                  <a:tint val="50000"/>
                  <a:shade val="100000"/>
                  <a:satMod val="350000"/>
                </a:srgbClr>
              </a:gs>
            </a:gsLst>
            <a:lin ang="5400000" scaled="1"/>
            <a:tileRect/>
          </a:gradFill>
          <a:ln w="9525" cap="flat" cmpd="sng" algn="ctr">
            <a:noFill/>
            <a:prstDash val="solid"/>
          </a:ln>
          <a:effectLst>
            <a:outerShdw blurRad="40000" dist="23000" dir="5400000" rotWithShape="0">
              <a:srgbClr val="000000">
                <a:alpha val="35000"/>
              </a:srgbClr>
            </a:outerShdw>
          </a:effectLst>
        </p:spPr>
        <p:txBody>
          <a:bodyPr lIns="91262" tIns="45638" rIns="91262" bIns="45638" anchor="ctr"/>
          <a:lstStyle/>
          <a:p>
            <a:pPr algn="ctr">
              <a:defRPr/>
            </a:pPr>
            <a:endParaRPr lang="da-DK" sz="1800" kern="0">
              <a:solidFill>
                <a:sysClr val="window" lastClr="FFFFFF"/>
              </a:solidFill>
              <a:latin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5" name="TextBox 4"/>
          <p:cNvSpPr txBox="1"/>
          <p:nvPr userDrawn="1"/>
        </p:nvSpPr>
        <p:spPr>
          <a:xfrm>
            <a:off x="246888" y="4760385"/>
            <a:ext cx="3703320" cy="246221"/>
          </a:xfrm>
          <a:prstGeom prst="rect">
            <a:avLst/>
          </a:prstGeom>
          <a:noFill/>
        </p:spPr>
        <p:txBody>
          <a:bodyPr wrap="square" rtlCol="0">
            <a:spAutoFit/>
          </a:bodyPr>
          <a:lstStyle/>
          <a:p>
            <a:pPr>
              <a:spcBef>
                <a:spcPts val="0"/>
              </a:spcBef>
              <a:spcAft>
                <a:spcPts val="0"/>
              </a:spcAft>
              <a:buClr>
                <a:schemeClr val="bg1"/>
              </a:buClr>
            </a:pPr>
            <a:r>
              <a:rPr lang="en-US" sz="1000" dirty="0" smtClean="0">
                <a:solidFill>
                  <a:srgbClr val="808080"/>
                </a:solidFill>
                <a:latin typeface="+mn-lt"/>
              </a:rPr>
              <a:t>Dell Financial</a:t>
            </a:r>
            <a:r>
              <a:rPr lang="en-US" sz="1000" baseline="0" dirty="0" smtClean="0">
                <a:solidFill>
                  <a:srgbClr val="808080"/>
                </a:solidFill>
                <a:latin typeface="+mn-lt"/>
              </a:rPr>
              <a:t> Services</a:t>
            </a:r>
            <a:endParaRPr lang="en-US" sz="1000" dirty="0" smtClean="0">
              <a:solidFill>
                <a:srgbClr val="808080"/>
              </a:solidFill>
              <a:latin typeface="+mn-lt"/>
            </a:endParaRPr>
          </a:p>
        </p:txBody>
      </p:sp>
    </p:spTree>
    <p:extLst>
      <p:ext uri="{BB962C8B-B14F-4D97-AF65-F5344CB8AC3E}">
        <p14:creationId xmlns:p14="http://schemas.microsoft.com/office/powerpoint/2010/main" val="1363120802"/>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364208"/>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39998301"/>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4103083454"/>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92179296"/>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20" y="289726"/>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417532562"/>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948936941"/>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532675578"/>
      </p:ext>
    </p:extLst>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497252019"/>
      </p:ext>
    </p:extLst>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826040191"/>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869552161"/>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266358696"/>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 y="853"/>
            <a:ext cx="9139656" cy="5143500"/>
          </a:xfrm>
          <a:prstGeom prst="rect">
            <a:avLst/>
          </a:prstGeom>
        </p:spPr>
      </p:pic>
    </p:spTree>
    <p:extLst>
      <p:ext uri="{BB962C8B-B14F-4D97-AF65-F5344CB8AC3E}">
        <p14:creationId xmlns:p14="http://schemas.microsoft.com/office/powerpoint/2010/main" val="4068682229"/>
      </p:ext>
    </p:extLst>
  </p:cSld>
  <p:clrMapOvr>
    <a:masterClrMapping/>
  </p:clrMapOvr>
  <p:transition spd="med">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3690827713"/>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a:lstStyle>
            <a:lvl1pPr>
              <a:defRPr sz="2400" baseline="0"/>
            </a:lvl1pPr>
          </a:lstStyle>
          <a:p>
            <a:r>
              <a:rPr lang="en-US" dirty="0"/>
              <a:t>Click to edit content page title</a:t>
            </a:r>
          </a:p>
        </p:txBody>
      </p:sp>
      <p:sp>
        <p:nvSpPr>
          <p:cNvPr id="6" name="Content Placeholder 2"/>
          <p:cNvSpPr>
            <a:spLocks noGrp="1"/>
          </p:cNvSpPr>
          <p:nvPr>
            <p:ph sz="half" idx="1" hasCustomPrompt="1"/>
          </p:nvPr>
        </p:nvSpPr>
        <p:spPr>
          <a:xfrm>
            <a:off x="274320" y="1280160"/>
            <a:ext cx="7924386"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149785451"/>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Divider_Image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10335650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19" y="288114"/>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1282294959"/>
      </p:ext>
    </p:extLst>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smtClean="0"/>
              <a:t>Subhead</a:t>
            </a:r>
            <a:endParaRPr lang="en-US" dirty="0"/>
          </a:p>
        </p:txBody>
      </p:sp>
      <p:sp>
        <p:nvSpPr>
          <p:cNvPr id="2" name="Title 1"/>
          <p:cNvSpPr>
            <a:spLocks noGrp="1"/>
          </p:cNvSpPr>
          <p:nvPr>
            <p:ph type="title" hasCustomPrompt="1"/>
          </p:nvPr>
        </p:nvSpPr>
        <p:spPr>
          <a:xfrm>
            <a:off x="274319" y="265271"/>
            <a:ext cx="7955280" cy="640080"/>
          </a:xfrm>
          <a:prstGeom prst="rect">
            <a:avLst/>
          </a:prstGeom>
        </p:spPr>
        <p:txBody>
          <a:bodyPr lIns="0" rIns="0">
            <a:normAutofit/>
          </a:bodyPr>
          <a:lstStyle>
            <a:lvl1pPr>
              <a:defRPr baseline="0">
                <a:latin typeface="Arial" panose="020B0604020202020204" pitchFamily="34" charset="0"/>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76017356"/>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smtClean="0"/>
              <a:t>Subhead</a:t>
            </a:r>
            <a:endParaRPr lang="en-US" dirty="0"/>
          </a:p>
        </p:txBody>
      </p:sp>
      <p:sp>
        <p:nvSpPr>
          <p:cNvPr id="2" name="Title 1"/>
          <p:cNvSpPr>
            <a:spLocks noGrp="1"/>
          </p:cNvSpPr>
          <p:nvPr>
            <p:ph type="title" hasCustomPrompt="1"/>
          </p:nvPr>
        </p:nvSpPr>
        <p:spPr>
          <a:xfrm>
            <a:off x="274319" y="265271"/>
            <a:ext cx="7955280" cy="640080"/>
          </a:xfrm>
          <a:prstGeom prst="rect">
            <a:avLst/>
          </a:prstGeom>
        </p:spPr>
        <p:txBody>
          <a:bodyPr lIns="0" rIns="0">
            <a:normAutofit/>
          </a:bodyPr>
          <a:lstStyle>
            <a:lvl1pPr>
              <a:defRPr baseline="0">
                <a:latin typeface="Arial" panose="020B0604020202020204" pitchFamily="34" charset="0"/>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2043683"/>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bg2"/>
              </a:solidFill>
              <a:latin typeface="+mn-lt"/>
            </a:endParaRPr>
          </a:p>
        </p:txBody>
      </p:sp>
      <p:sp>
        <p:nvSpPr>
          <p:cNvPr id="361476" name="Title Placeholder 21"/>
          <p:cNvSpPr>
            <a:spLocks noGrp="1"/>
          </p:cNvSpPr>
          <p:nvPr>
            <p:ph type="ctrTitle" hasCustomPrompt="1"/>
          </p:nvPr>
        </p:nvSpPr>
        <p:spPr>
          <a:xfrm>
            <a:off x="274320" y="289291"/>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539566763"/>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bg2"/>
              </a:solidFill>
              <a:latin typeface="+mn-lt"/>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70118694"/>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bg2"/>
              </a:solidFill>
              <a:latin typeface="+mn-lt"/>
            </a:endParaRPr>
          </a:p>
        </p:txBody>
      </p:sp>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888849704"/>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8" y="264629"/>
            <a:ext cx="7955280" cy="640080"/>
          </a:xfrm>
          <a:prstGeom prst="rect">
            <a:avLst/>
          </a:prstGeom>
        </p:spPr>
        <p:txBody>
          <a:bodyPr lIns="0" rIns="0"/>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2175678912"/>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rIns="0"/>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smtClean="0"/>
              <a:t>Subhead</a:t>
            </a:r>
            <a:endParaRPr lang="en-US" dirty="0"/>
          </a:p>
        </p:txBody>
      </p:sp>
      <p:sp>
        <p:nvSpPr>
          <p:cNvPr id="2" name="Title 1"/>
          <p:cNvSpPr>
            <a:spLocks noGrp="1"/>
          </p:cNvSpPr>
          <p:nvPr>
            <p:ph type="title" hasCustomPrompt="1"/>
          </p:nvPr>
        </p:nvSpPr>
        <p:spPr>
          <a:xfrm>
            <a:off x="274319" y="265271"/>
            <a:ext cx="7955280" cy="640080"/>
          </a:xfrm>
          <a:prstGeom prst="rect">
            <a:avLst/>
          </a:prstGeom>
        </p:spPr>
        <p:txBody>
          <a:bodyPr lIns="0" rIns="0">
            <a:normAutofit/>
          </a:bodyPr>
          <a:lstStyle>
            <a:lvl1pPr>
              <a:defRPr baseline="0">
                <a:latin typeface="Arial" panose="020B0604020202020204" pitchFamily="34" charset="0"/>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10/24/2017</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10/24/2017</a:t>
            </a:fld>
            <a:endParaRPr lang="en-US" sz="900" dirty="0" smtClean="0">
              <a:solidFill>
                <a:schemeClr val="bg2">
                  <a:lumMod val="50000"/>
                  <a:lumOff val="50000"/>
                </a:schemeClr>
              </a:solidFill>
              <a:latin typeface="+mn-lt"/>
            </a:endParaRPr>
          </a:p>
        </p:txBody>
      </p:sp>
      <p:pic>
        <p:nvPicPr>
          <p:cNvPr id="10" name="Picture 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2" name="TextBox 1"/>
          <p:cNvSpPr txBox="1"/>
          <p:nvPr userDrawn="1"/>
        </p:nvSpPr>
        <p:spPr>
          <a:xfrm>
            <a:off x="246888" y="4760385"/>
            <a:ext cx="3703320" cy="246221"/>
          </a:xfrm>
          <a:prstGeom prst="rect">
            <a:avLst/>
          </a:prstGeom>
          <a:noFill/>
        </p:spPr>
        <p:txBody>
          <a:bodyPr wrap="square" rtlCol="0">
            <a:spAutoFit/>
          </a:bodyPr>
          <a:lstStyle/>
          <a:p>
            <a:pPr>
              <a:spcBef>
                <a:spcPts val="0"/>
              </a:spcBef>
              <a:spcAft>
                <a:spcPts val="0"/>
              </a:spcAft>
              <a:buClr>
                <a:schemeClr val="bg1"/>
              </a:buClr>
            </a:pPr>
            <a:r>
              <a:rPr lang="en-US" sz="1000" dirty="0" smtClean="0">
                <a:solidFill>
                  <a:srgbClr val="808080"/>
                </a:solidFill>
                <a:latin typeface="+mn-lt"/>
              </a:rPr>
              <a:t>Dell Financial</a:t>
            </a:r>
            <a:r>
              <a:rPr lang="en-US" sz="1000" baseline="0" dirty="0" smtClean="0">
                <a:solidFill>
                  <a:srgbClr val="808080"/>
                </a:solidFill>
                <a:latin typeface="+mn-lt"/>
              </a:rPr>
              <a:t> Services</a:t>
            </a:r>
            <a:endParaRPr lang="en-US" sz="1000" dirty="0" smtClean="0">
              <a:solidFill>
                <a:srgbClr val="808080"/>
              </a:solidFill>
              <a:latin typeface="+mn-lt"/>
            </a:endParaRPr>
          </a:p>
        </p:txBody>
      </p:sp>
      <p:sp>
        <p:nvSpPr>
          <p:cNvPr id="3" name="fl"/>
          <p:cNvSpPr txBox="1"/>
          <p:nvPr userDrawn="1"/>
        </p:nvSpPr>
        <p:spPr>
          <a:xfrm>
            <a:off x="0" y="4739640"/>
            <a:ext cx="9144000" cy="307777"/>
          </a:xfrm>
          <a:prstGeom prst="rect">
            <a:avLst/>
          </a:prstGeom>
          <a:noFill/>
        </p:spPr>
        <p:txBody>
          <a:bodyPr vert="horz" wrap="none" rtlCol="0">
            <a:spAutoFit/>
          </a:bodyPr>
          <a:lstStyle/>
          <a:p>
            <a:pPr>
              <a:spcBef>
                <a:spcPts val="0"/>
              </a:spcBef>
              <a:spcAft>
                <a:spcPts val="0"/>
              </a:spcAft>
              <a:buClr>
                <a:schemeClr val="bg1"/>
              </a:buClr>
            </a:pPr>
            <a:endParaRPr lang="en-US" sz="1400" dirty="0" err="1" smtClean="0">
              <a:solidFill>
                <a:schemeClr val="bg2"/>
              </a:solidFill>
              <a:latin typeface="+mn-lt"/>
            </a:endParaRPr>
          </a:p>
        </p:txBody>
      </p:sp>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427" r:id="rId1"/>
    <p:sldLayoutId id="2147484431" r:id="rId2"/>
    <p:sldLayoutId id="2147484432" r:id="rId3"/>
    <p:sldLayoutId id="2147484422" r:id="rId4"/>
    <p:sldLayoutId id="2147484400" r:id="rId5"/>
    <p:sldLayoutId id="2147484405" r:id="rId6"/>
    <p:sldLayoutId id="2147484367" r:id="rId7"/>
    <p:sldLayoutId id="2147484244" r:id="rId8"/>
    <p:sldLayoutId id="2147484245" r:id="rId9"/>
    <p:sldLayoutId id="2147484246" r:id="rId10"/>
    <p:sldLayoutId id="2147484247" r:id="rId11"/>
    <p:sldLayoutId id="2147484248" r:id="rId12"/>
    <p:sldLayoutId id="2147484249" r:id="rId13"/>
    <p:sldLayoutId id="2147484250" r:id="rId14"/>
    <p:sldLayoutId id="2147484506" r:id="rId15"/>
    <p:sldLayoutId id="2147484435" r:id="rId16"/>
    <p:sldLayoutId id="2147484407" r:id="rId17"/>
    <p:sldLayoutId id="2147484433" r:id="rId18"/>
    <p:sldLayoutId id="2147484434" r:id="rId19"/>
    <p:sldLayoutId id="2147484425" r:id="rId20"/>
    <p:sldLayoutId id="2147484424" r:id="rId21"/>
    <p:sldLayoutId id="2147484423" r:id="rId22"/>
    <p:sldLayoutId id="2147484428" r:id="rId23"/>
    <p:sldLayoutId id="2147484429" r:id="rId24"/>
    <p:sldLayoutId id="2147484430" r:id="rId25"/>
    <p:sldLayoutId id="2147484476" r:id="rId26"/>
    <p:sldLayoutId id="2147484512" r:id="rId27"/>
    <p:sldLayoutId id="2147484513" r:id="rId28"/>
    <p:sldLayoutId id="2147484514" r:id="rId2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10/24/2017</a:t>
            </a:fld>
            <a:endParaRPr lang="en-US" sz="900" dirty="0" smtClean="0">
              <a:solidFill>
                <a:srgbClr val="000000">
                  <a:lumMod val="50000"/>
                  <a:lumOff val="50000"/>
                </a:srgbClr>
              </a:solidFill>
              <a:latin typeface="Aria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10/24/2017</a:t>
            </a:fld>
            <a:endParaRPr lang="en-US" sz="900" dirty="0" smtClean="0">
              <a:solidFill>
                <a:srgbClr val="000000">
                  <a:lumMod val="50000"/>
                  <a:lumOff val="50000"/>
                </a:srgbClr>
              </a:solidFill>
              <a:latin typeface="Aria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2" name="TextBox 1"/>
          <p:cNvSpPr txBox="1"/>
          <p:nvPr userDrawn="1"/>
        </p:nvSpPr>
        <p:spPr>
          <a:xfrm>
            <a:off x="246888" y="4760385"/>
            <a:ext cx="3703320" cy="246221"/>
          </a:xfrm>
          <a:prstGeom prst="rect">
            <a:avLst/>
          </a:prstGeom>
          <a:noFill/>
        </p:spPr>
        <p:txBody>
          <a:bodyPr wrap="square" rtlCol="0">
            <a:spAutoFit/>
          </a:bodyPr>
          <a:lstStyle/>
          <a:p>
            <a:pPr>
              <a:spcBef>
                <a:spcPts val="0"/>
              </a:spcBef>
              <a:spcAft>
                <a:spcPts val="0"/>
              </a:spcAft>
              <a:buClr>
                <a:srgbClr val="007DB8"/>
              </a:buClr>
            </a:pPr>
            <a:r>
              <a:rPr lang="en-US" sz="1000" dirty="0" smtClean="0">
                <a:solidFill>
                  <a:srgbClr val="808080"/>
                </a:solidFill>
                <a:latin typeface="Arial"/>
              </a:rPr>
              <a:t>Dell Financial Services</a:t>
            </a:r>
          </a:p>
        </p:txBody>
      </p:sp>
      <p:sp>
        <p:nvSpPr>
          <p:cNvPr id="3" name="fl"/>
          <p:cNvSpPr txBox="1"/>
          <p:nvPr userDrawn="1"/>
        </p:nvSpPr>
        <p:spPr>
          <a:xfrm>
            <a:off x="0" y="4739640"/>
            <a:ext cx="9144000" cy="307777"/>
          </a:xfrm>
          <a:prstGeom prst="rect">
            <a:avLst/>
          </a:prstGeom>
          <a:noFill/>
        </p:spPr>
        <p:txBody>
          <a:bodyPr vert="horz" wrap="none" rtlCol="0">
            <a:spAutoFit/>
          </a:bodyPr>
          <a:lstStyle/>
          <a:p>
            <a:pPr>
              <a:spcBef>
                <a:spcPts val="0"/>
              </a:spcBef>
              <a:spcAft>
                <a:spcPts val="0"/>
              </a:spcAft>
              <a:buClr>
                <a:schemeClr val="bg1"/>
              </a:buClr>
            </a:pPr>
            <a:endParaRPr lang="en-US" sz="1400" dirty="0" err="1" smtClean="0">
              <a:solidFill>
                <a:schemeClr val="bg2"/>
              </a:solidFill>
              <a:latin typeface="+mn-lt"/>
            </a:endParaRPr>
          </a:p>
        </p:txBody>
      </p:sp>
    </p:spTree>
    <p:extLst>
      <p:ext uri="{BB962C8B-B14F-4D97-AF65-F5344CB8AC3E}">
        <p14:creationId xmlns:p14="http://schemas.microsoft.com/office/powerpoint/2010/main" val="876417625"/>
      </p:ext>
    </p:extLst>
  </p:cSld>
  <p:clrMap bg1="dk2" tx1="lt1" bg2="dk1" tx2="lt2" accent1="accent1" accent2="accent2" accent3="accent3" accent4="accent4" accent5="accent5" accent6="accent6" hlink="hlink" folHlink="folHlink"/>
  <p:sldLayoutIdLst>
    <p:sldLayoutId id="2147484508"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10/24/2017</a:t>
            </a:fld>
            <a:endParaRPr lang="en-US" sz="900" dirty="0" smtClean="0">
              <a:solidFill>
                <a:srgbClr val="000000">
                  <a:lumMod val="50000"/>
                  <a:lumOff val="50000"/>
                </a:srgbClr>
              </a:solidFill>
              <a:latin typeface="Aria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10/24/2017</a:t>
            </a:fld>
            <a:endParaRPr lang="en-US" sz="900" dirty="0" smtClean="0">
              <a:solidFill>
                <a:srgbClr val="000000">
                  <a:lumMod val="50000"/>
                  <a:lumOff val="50000"/>
                </a:srgbClr>
              </a:solidFill>
              <a:latin typeface="Aria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2" name="TextBox 1"/>
          <p:cNvSpPr txBox="1"/>
          <p:nvPr userDrawn="1"/>
        </p:nvSpPr>
        <p:spPr>
          <a:xfrm>
            <a:off x="246888" y="4760385"/>
            <a:ext cx="3703320" cy="246221"/>
          </a:xfrm>
          <a:prstGeom prst="rect">
            <a:avLst/>
          </a:prstGeom>
          <a:noFill/>
        </p:spPr>
        <p:txBody>
          <a:bodyPr wrap="square" rtlCol="0">
            <a:spAutoFit/>
          </a:bodyPr>
          <a:lstStyle/>
          <a:p>
            <a:pPr>
              <a:spcBef>
                <a:spcPts val="0"/>
              </a:spcBef>
              <a:spcAft>
                <a:spcPts val="0"/>
              </a:spcAft>
              <a:buClr>
                <a:srgbClr val="007DB8"/>
              </a:buClr>
            </a:pPr>
            <a:r>
              <a:rPr lang="en-US" sz="1000" dirty="0" smtClean="0">
                <a:solidFill>
                  <a:srgbClr val="808080"/>
                </a:solidFill>
                <a:latin typeface="Arial"/>
              </a:rPr>
              <a:t>Dell Financial Services</a:t>
            </a:r>
          </a:p>
        </p:txBody>
      </p:sp>
      <p:sp>
        <p:nvSpPr>
          <p:cNvPr id="3" name="fl"/>
          <p:cNvSpPr txBox="1"/>
          <p:nvPr userDrawn="1"/>
        </p:nvSpPr>
        <p:spPr>
          <a:xfrm>
            <a:off x="0" y="4739640"/>
            <a:ext cx="9144000" cy="307777"/>
          </a:xfrm>
          <a:prstGeom prst="rect">
            <a:avLst/>
          </a:prstGeom>
          <a:noFill/>
        </p:spPr>
        <p:txBody>
          <a:bodyPr vert="horz" wrap="none" rtlCol="0">
            <a:spAutoFit/>
          </a:bodyPr>
          <a:lstStyle/>
          <a:p>
            <a:pPr>
              <a:spcBef>
                <a:spcPts val="0"/>
              </a:spcBef>
              <a:spcAft>
                <a:spcPts val="0"/>
              </a:spcAft>
              <a:buClr>
                <a:schemeClr val="bg1"/>
              </a:buClr>
            </a:pPr>
            <a:endParaRPr lang="en-US" sz="1400" dirty="0" err="1" smtClean="0">
              <a:solidFill>
                <a:schemeClr val="bg2"/>
              </a:solidFill>
              <a:latin typeface="+mn-lt"/>
            </a:endParaRPr>
          </a:p>
        </p:txBody>
      </p:sp>
    </p:spTree>
    <p:extLst>
      <p:ext uri="{BB962C8B-B14F-4D97-AF65-F5344CB8AC3E}">
        <p14:creationId xmlns:p14="http://schemas.microsoft.com/office/powerpoint/2010/main" val="4127637270"/>
      </p:ext>
    </p:extLst>
  </p:cSld>
  <p:clrMap bg1="dk2" tx1="lt1" bg2="dk1" tx2="lt2" accent1="accent1" accent2="accent2" accent3="accent3" accent4="accent4" accent5="accent5" accent6="accent6" hlink="hlink" folHlink="folHlink"/>
  <p:sldLayoutIdLst>
    <p:sldLayoutId id="2147484510"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hyperlink" Target="mailto:Waldemar.Stasik@Dell.com" TargetMode="External"/><Relationship Id="rId2" Type="http://schemas.openxmlformats.org/officeDocument/2006/relationships/hyperlink" Target="tel:33-682-679-110" TargetMode="External"/><Relationship Id="rId1" Type="http://schemas.openxmlformats.org/officeDocument/2006/relationships/slideLayout" Target="../slideLayouts/slideLayout23.xml"/><Relationship Id="rId4" Type="http://schemas.openxmlformats.org/officeDocument/2006/relationships/hyperlink" Target="mailto:michal_gazda@del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8834" y="229748"/>
            <a:ext cx="6507804" cy="1661993"/>
          </a:xfrm>
          <a:prstGeom prst="rect">
            <a:avLst/>
          </a:prstGeom>
        </p:spPr>
        <p:txBody>
          <a:bodyPr wrap="square" lIns="0" rIns="0" anchor="b" anchorCtr="0">
            <a:noAutofit/>
          </a:bodyPr>
          <a:lstStyle>
            <a:lvl1pPr algn="l" rtl="0" eaLnBrk="1" fontAlgn="base" hangingPunct="1">
              <a:lnSpc>
                <a:spcPct val="90000"/>
              </a:lnSpc>
              <a:spcBef>
                <a:spcPct val="0"/>
              </a:spcBef>
              <a:spcAft>
                <a:spcPct val="0"/>
              </a:spcAft>
              <a:defRPr lang="en-US" sz="2800" b="0" i="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pl-PL" sz="3200" kern="0" dirty="0">
                <a:solidFill>
                  <a:srgbClr val="FFFFFF"/>
                </a:solidFill>
              </a:rPr>
              <a:t>Dell Financial </a:t>
            </a:r>
            <a:r>
              <a:rPr lang="pl-PL" sz="3200" kern="0" dirty="0" smtClean="0">
                <a:solidFill>
                  <a:srgbClr val="FFFFFF"/>
                </a:solidFill>
              </a:rPr>
              <a:t>Services </a:t>
            </a:r>
          </a:p>
          <a:p>
            <a:r>
              <a:rPr lang="pl-PL" sz="3200" kern="0" dirty="0" smtClean="0">
                <a:solidFill>
                  <a:srgbClr val="FFFFFF"/>
                </a:solidFill>
              </a:rPr>
              <a:t>by Dell Bank Int. d.a.c.</a:t>
            </a:r>
            <a:r>
              <a:rPr sz="3200" dirty="0"/>
              <a:t/>
            </a:r>
            <a:br>
              <a:rPr sz="3200" dirty="0"/>
            </a:br>
            <a:endParaRPr lang="pl-PL" sz="3200" kern="0" dirty="0">
              <a:solidFill>
                <a:srgbClr val="FFFFFF"/>
              </a:solidFill>
            </a:endParaRPr>
          </a:p>
        </p:txBody>
      </p:sp>
      <p:sp>
        <p:nvSpPr>
          <p:cNvPr id="5" name="Rectangle 4"/>
          <p:cNvSpPr/>
          <p:nvPr/>
        </p:nvSpPr>
        <p:spPr>
          <a:xfrm>
            <a:off x="274319" y="2071064"/>
            <a:ext cx="7583051" cy="1200329"/>
          </a:xfrm>
          <a:prstGeom prst="rect">
            <a:avLst/>
          </a:prstGeom>
        </p:spPr>
        <p:txBody>
          <a:bodyPr wrap="square">
            <a:spAutoFit/>
          </a:bodyPr>
          <a:lstStyle/>
          <a:p>
            <a:r>
              <a:rPr lang="pl-PL" b="1" i="1" dirty="0" smtClean="0">
                <a:solidFill>
                  <a:srgbClr val="FFFFFF"/>
                </a:solidFill>
              </a:rPr>
              <a:t>Nowości w ofercie DFS</a:t>
            </a:r>
          </a:p>
          <a:p>
            <a:r>
              <a:rPr lang="pl-PL" b="1" i="1" dirty="0" smtClean="0">
                <a:solidFill>
                  <a:srgbClr val="FFFFFF"/>
                </a:solidFill>
              </a:rPr>
              <a:t>Dell EMC Channel Technology event </a:t>
            </a:r>
          </a:p>
          <a:p>
            <a:r>
              <a:rPr lang="pl-PL" b="1" i="1" dirty="0" smtClean="0">
                <a:solidFill>
                  <a:srgbClr val="FFFFFF"/>
                </a:solidFill>
              </a:rPr>
              <a:t>Warsaw, Poland Oct.17, 2017</a:t>
            </a:r>
            <a:endParaRPr lang="pl-PL" b="1" dirty="0">
              <a:solidFill>
                <a:srgbClr val="FFFFFF"/>
              </a:solidFill>
            </a:endParaRPr>
          </a:p>
        </p:txBody>
      </p:sp>
      <p:sp>
        <p:nvSpPr>
          <p:cNvPr id="6" name="Rectangle 5"/>
          <p:cNvSpPr/>
          <p:nvPr/>
        </p:nvSpPr>
        <p:spPr>
          <a:xfrm>
            <a:off x="274319" y="4131191"/>
            <a:ext cx="7583051" cy="307777"/>
          </a:xfrm>
          <a:prstGeom prst="rect">
            <a:avLst/>
          </a:prstGeom>
        </p:spPr>
        <p:txBody>
          <a:bodyPr wrap="square">
            <a:spAutoFit/>
          </a:bodyPr>
          <a:lstStyle/>
          <a:p>
            <a:r>
              <a:rPr lang="pl-PL" sz="1400" b="1" i="1" dirty="0" smtClean="0">
                <a:solidFill>
                  <a:srgbClr val="FFFFFF"/>
                </a:solidFill>
              </a:rPr>
              <a:t>Warszawa, 17 Październik 2017</a:t>
            </a:r>
            <a:endParaRPr lang="pl-PL" sz="1400" b="1" dirty="0">
              <a:solidFill>
                <a:srgbClr val="FFFFFF"/>
              </a:solidFill>
            </a:endParaRPr>
          </a:p>
        </p:txBody>
      </p:sp>
      <p:sp>
        <p:nvSpPr>
          <p:cNvPr id="2" name="flFirstPage"/>
          <p:cNvSpPr txBox="1"/>
          <p:nvPr/>
        </p:nvSpPr>
        <p:spPr>
          <a:xfrm>
            <a:off x="0" y="4739640"/>
            <a:ext cx="184731" cy="307777"/>
          </a:xfrm>
          <a:prstGeom prst="rect">
            <a:avLst/>
          </a:prstGeom>
          <a:noFill/>
        </p:spPr>
        <p:txBody>
          <a:bodyPr vert="horz" wrap="none" rtlCol="0">
            <a:spAutoFit/>
          </a:bodyPr>
          <a:lstStyle/>
          <a:p>
            <a:pPr>
              <a:spcBef>
                <a:spcPts val="0"/>
              </a:spcBef>
              <a:spcAft>
                <a:spcPts val="0"/>
              </a:spcAft>
              <a:buClr>
                <a:schemeClr val="bg1"/>
              </a:buClr>
            </a:pPr>
            <a:endParaRPr lang="pl-PL" sz="1400" dirty="0" err="1" smtClean="0">
              <a:solidFill>
                <a:schemeClr val="bg2"/>
              </a:solidFill>
              <a:latin typeface="+mn-lt"/>
            </a:endParaRPr>
          </a:p>
        </p:txBody>
      </p:sp>
    </p:spTree>
    <p:extLst>
      <p:ext uri="{BB962C8B-B14F-4D97-AF65-F5344CB8AC3E}">
        <p14:creationId xmlns:p14="http://schemas.microsoft.com/office/powerpoint/2010/main" val="645629654"/>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48271"/>
            <a:ext cx="8782131" cy="2347074"/>
          </a:xfrm>
        </p:spPr>
        <p:txBody>
          <a:bodyPr>
            <a:normAutofit fontScale="90000"/>
          </a:bodyPr>
          <a:lstStyle/>
          <a:p>
            <a:r>
              <a:rPr dirty="0"/>
              <a:t/>
            </a:r>
            <a:br>
              <a:rPr dirty="0"/>
            </a:br>
            <a:r>
              <a:rPr lang="pl-PL" sz="3600" dirty="0" smtClean="0"/>
              <a:t>Wartość dodana oferty DFS </a:t>
            </a:r>
            <a:br>
              <a:rPr lang="pl-PL" sz="3600" dirty="0" smtClean="0"/>
            </a:br>
            <a:r>
              <a:rPr lang="pl-PL" sz="3600" dirty="0" smtClean="0"/>
              <a:t>dla Dell EMC Channel w Polsce</a:t>
            </a:r>
            <a:br>
              <a:rPr lang="pl-PL" sz="3600" dirty="0" smtClean="0"/>
            </a:br>
            <a:r>
              <a:rPr lang="pl-PL" sz="3100" dirty="0" smtClean="0"/>
              <a:t>Dedykowane webinaria. Wsparcie marketingowe: ulotki, focale, dofinansowanie eventów</a:t>
            </a:r>
            <a:r>
              <a:rPr sz="3100" dirty="0"/>
              <a:t/>
            </a:r>
            <a:br>
              <a:rPr sz="3100" dirty="0"/>
            </a:br>
            <a:endParaRPr lang="pl-PL" sz="3100" dirty="0"/>
          </a:p>
        </p:txBody>
      </p:sp>
    </p:spTree>
    <p:extLst>
      <p:ext uri="{BB962C8B-B14F-4D97-AF65-F5344CB8AC3E}">
        <p14:creationId xmlns:p14="http://schemas.microsoft.com/office/powerpoint/2010/main" val="3561021499"/>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1466" y="1200537"/>
            <a:ext cx="2831515" cy="1442629"/>
            <a:chOff x="111466" y="1200537"/>
            <a:chExt cx="2831515" cy="144262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 y="1200537"/>
              <a:ext cx="2526797" cy="1423419"/>
            </a:xfrm>
            <a:prstGeom prst="rect">
              <a:avLst/>
            </a:prstGeom>
          </p:spPr>
        </p:pic>
        <p:sp>
          <p:nvSpPr>
            <p:cNvPr id="26" name="TextBox 25"/>
            <p:cNvSpPr txBox="1"/>
            <p:nvPr/>
          </p:nvSpPr>
          <p:spPr>
            <a:xfrm>
              <a:off x="745958" y="1917476"/>
              <a:ext cx="2197023" cy="276999"/>
            </a:xfrm>
            <a:prstGeom prst="rect">
              <a:avLst/>
            </a:prstGeom>
            <a:noFill/>
          </p:spPr>
          <p:txBody>
            <a:bodyPr wrap="square" rtlCol="0">
              <a:spAutoFit/>
            </a:bodyPr>
            <a:lstStyle/>
            <a:p>
              <a:pPr>
                <a:spcBef>
                  <a:spcPts val="0"/>
                </a:spcBef>
                <a:spcAft>
                  <a:spcPts val="0"/>
                </a:spcAft>
                <a:buClr>
                  <a:schemeClr val="bg1"/>
                </a:buClr>
              </a:pPr>
              <a:r>
                <a:rPr lang="pl-PL" sz="1200" b="1" dirty="0">
                  <a:solidFill>
                    <a:srgbClr val="3DC6EF"/>
                  </a:solidFill>
                  <a:latin typeface="+mn-lt"/>
                </a:rPr>
                <a:t>Szybka decyzja</a:t>
              </a:r>
            </a:p>
          </p:txBody>
        </p:sp>
        <p:sp>
          <p:nvSpPr>
            <p:cNvPr id="27" name="TextBox 26"/>
            <p:cNvSpPr txBox="1"/>
            <p:nvPr/>
          </p:nvSpPr>
          <p:spPr>
            <a:xfrm>
              <a:off x="111466" y="2181501"/>
              <a:ext cx="2804732" cy="461665"/>
            </a:xfrm>
            <a:prstGeom prst="rect">
              <a:avLst/>
            </a:prstGeom>
            <a:noFill/>
          </p:spPr>
          <p:txBody>
            <a:bodyPr wrap="square" rtlCol="0">
              <a:spAutoFit/>
            </a:bodyPr>
            <a:lstStyle/>
            <a:p>
              <a:pPr algn="ctr">
                <a:spcBef>
                  <a:spcPts val="0"/>
                </a:spcBef>
                <a:spcAft>
                  <a:spcPts val="0"/>
                </a:spcAft>
                <a:buClr>
                  <a:schemeClr val="bg1"/>
                </a:buClr>
              </a:pPr>
              <a:r>
                <a:rPr lang="pl-PL" sz="800" dirty="0">
                  <a:solidFill>
                    <a:schemeClr val="tx2"/>
                  </a:solidFill>
                  <a:latin typeface="+mn-lt"/>
                </a:rPr>
                <a:t>i bezproblemowy proces bez żadnych opóźnień związanych z korzystaniem z zewnętrznych kredytodawców</a:t>
              </a:r>
            </a:p>
          </p:txBody>
        </p:sp>
      </p:grpSp>
      <p:grpSp>
        <p:nvGrpSpPr>
          <p:cNvPr id="18" name="Group 17"/>
          <p:cNvGrpSpPr/>
          <p:nvPr/>
        </p:nvGrpSpPr>
        <p:grpSpPr>
          <a:xfrm>
            <a:off x="6318580" y="1221840"/>
            <a:ext cx="2691779" cy="1423419"/>
            <a:chOff x="6318580" y="1221840"/>
            <a:chExt cx="2691779" cy="1423419"/>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1988" y="1221840"/>
              <a:ext cx="2529845" cy="1423419"/>
            </a:xfrm>
            <a:prstGeom prst="rect">
              <a:avLst/>
            </a:prstGeom>
          </p:spPr>
        </p:pic>
        <p:sp>
          <p:nvSpPr>
            <p:cNvPr id="28" name="TextBox 27"/>
            <p:cNvSpPr txBox="1"/>
            <p:nvPr/>
          </p:nvSpPr>
          <p:spPr>
            <a:xfrm>
              <a:off x="6331988" y="1913641"/>
              <a:ext cx="2678371" cy="276999"/>
            </a:xfrm>
            <a:prstGeom prst="rect">
              <a:avLst/>
            </a:prstGeom>
            <a:noFill/>
          </p:spPr>
          <p:txBody>
            <a:bodyPr wrap="square" rtlCol="0">
              <a:spAutoFit/>
            </a:bodyPr>
            <a:lstStyle/>
            <a:p>
              <a:pPr>
                <a:spcBef>
                  <a:spcPts val="0"/>
                </a:spcBef>
                <a:spcAft>
                  <a:spcPts val="0"/>
                </a:spcAft>
                <a:buClr>
                  <a:schemeClr val="bg1"/>
                </a:buClr>
              </a:pPr>
              <a:r>
                <a:rPr lang="pl-PL" sz="1200" b="1" dirty="0">
                  <a:solidFill>
                    <a:srgbClr val="3DC6EF"/>
                  </a:solidFill>
                  <a:latin typeface="+mn-lt"/>
                </a:rPr>
                <a:t>Obsługa w miejscowym języku</a:t>
              </a:r>
            </a:p>
          </p:txBody>
        </p:sp>
        <p:sp>
          <p:nvSpPr>
            <p:cNvPr id="29" name="TextBox 28"/>
            <p:cNvSpPr txBox="1"/>
            <p:nvPr/>
          </p:nvSpPr>
          <p:spPr>
            <a:xfrm>
              <a:off x="6318580" y="2190640"/>
              <a:ext cx="2571154" cy="338554"/>
            </a:xfrm>
            <a:prstGeom prst="rect">
              <a:avLst/>
            </a:prstGeom>
            <a:noFill/>
          </p:spPr>
          <p:txBody>
            <a:bodyPr wrap="square" rtlCol="0">
              <a:spAutoFit/>
            </a:bodyPr>
            <a:lstStyle/>
            <a:p>
              <a:pPr algn="ctr">
                <a:spcBef>
                  <a:spcPts val="0"/>
                </a:spcBef>
                <a:spcAft>
                  <a:spcPts val="0"/>
                </a:spcAft>
                <a:buClr>
                  <a:schemeClr val="bg1"/>
                </a:buClr>
              </a:pPr>
              <a:r>
                <a:rPr lang="pl-PL" sz="800" dirty="0">
                  <a:solidFill>
                    <a:schemeClr val="tx2"/>
                  </a:solidFill>
                  <a:latin typeface="+mn-lt"/>
                </a:rPr>
                <a:t>we wszystkich krajach, w których oferowana jest całość rozwiązań Dell Financial Services</a:t>
              </a:r>
            </a:p>
          </p:txBody>
        </p:sp>
      </p:grpSp>
      <p:grpSp>
        <p:nvGrpSpPr>
          <p:cNvPr id="20" name="Group 19"/>
          <p:cNvGrpSpPr/>
          <p:nvPr/>
        </p:nvGrpSpPr>
        <p:grpSpPr>
          <a:xfrm>
            <a:off x="3282672" y="3073383"/>
            <a:ext cx="2578869" cy="1466235"/>
            <a:chOff x="3282672" y="3073383"/>
            <a:chExt cx="2578869" cy="1466235"/>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6729" y="3073383"/>
              <a:ext cx="2526797" cy="1423419"/>
            </a:xfrm>
            <a:prstGeom prst="rect">
              <a:avLst/>
            </a:prstGeom>
          </p:spPr>
        </p:pic>
        <p:sp>
          <p:nvSpPr>
            <p:cNvPr id="30" name="TextBox 29"/>
            <p:cNvSpPr txBox="1"/>
            <p:nvPr/>
          </p:nvSpPr>
          <p:spPr>
            <a:xfrm>
              <a:off x="3333221" y="3713674"/>
              <a:ext cx="2528320" cy="461665"/>
            </a:xfrm>
            <a:prstGeom prst="rect">
              <a:avLst/>
            </a:prstGeom>
            <a:noFill/>
          </p:spPr>
          <p:txBody>
            <a:bodyPr wrap="square" rtlCol="0">
              <a:spAutoFit/>
            </a:bodyPr>
            <a:lstStyle/>
            <a:p>
              <a:pPr algn="ctr">
                <a:spcBef>
                  <a:spcPts val="0"/>
                </a:spcBef>
                <a:spcAft>
                  <a:spcPts val="0"/>
                </a:spcAft>
                <a:buClr>
                  <a:schemeClr val="bg1"/>
                </a:buClr>
              </a:pPr>
              <a:r>
                <a:rPr lang="pl-PL" sz="1200" b="1" dirty="0">
                  <a:solidFill>
                    <a:srgbClr val="3DC6EF"/>
                  </a:solidFill>
                  <a:latin typeface="+mn-lt"/>
                </a:rPr>
                <a:t>Wsparcie przez cały okres eksploatacyjny</a:t>
              </a:r>
            </a:p>
          </p:txBody>
        </p:sp>
        <p:sp>
          <p:nvSpPr>
            <p:cNvPr id="31" name="TextBox 30"/>
            <p:cNvSpPr txBox="1"/>
            <p:nvPr/>
          </p:nvSpPr>
          <p:spPr>
            <a:xfrm>
              <a:off x="3282672" y="4077953"/>
              <a:ext cx="2571154" cy="461665"/>
            </a:xfrm>
            <a:prstGeom prst="rect">
              <a:avLst/>
            </a:prstGeom>
            <a:noFill/>
          </p:spPr>
          <p:txBody>
            <a:bodyPr wrap="square" rtlCol="0">
              <a:spAutoFit/>
            </a:bodyPr>
            <a:lstStyle/>
            <a:p>
              <a:pPr algn="ctr">
                <a:spcBef>
                  <a:spcPts val="0"/>
                </a:spcBef>
                <a:spcAft>
                  <a:spcPts val="0"/>
                </a:spcAft>
                <a:buClr>
                  <a:schemeClr val="bg1"/>
                </a:buClr>
              </a:pPr>
              <a:r>
                <a:rPr lang="pl-PL" sz="800" dirty="0">
                  <a:solidFill>
                    <a:schemeClr val="tx2"/>
                  </a:solidFill>
                  <a:latin typeface="+mn-lt"/>
                </a:rPr>
                <a:t>w zakresie wszystkich elementów, począwszy od planowanego zakupu aż do bezpieczny, odpowiedzialny recykling</a:t>
              </a:r>
            </a:p>
          </p:txBody>
        </p:sp>
      </p:grpSp>
      <p:grpSp>
        <p:nvGrpSpPr>
          <p:cNvPr id="17" name="Group 16"/>
          <p:cNvGrpSpPr/>
          <p:nvPr/>
        </p:nvGrpSpPr>
        <p:grpSpPr>
          <a:xfrm>
            <a:off x="3282673" y="1221840"/>
            <a:ext cx="2625173" cy="1423419"/>
            <a:chOff x="3282673" y="1221840"/>
            <a:chExt cx="2625173" cy="1423419"/>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5206" y="1221840"/>
              <a:ext cx="2529845" cy="1423419"/>
            </a:xfrm>
            <a:prstGeom prst="rect">
              <a:avLst/>
            </a:prstGeom>
          </p:spPr>
        </p:pic>
        <p:sp>
          <p:nvSpPr>
            <p:cNvPr id="32" name="TextBox 31"/>
            <p:cNvSpPr txBox="1"/>
            <p:nvPr/>
          </p:nvSpPr>
          <p:spPr>
            <a:xfrm>
              <a:off x="3282673" y="1901013"/>
              <a:ext cx="2560854" cy="276999"/>
            </a:xfrm>
            <a:prstGeom prst="rect">
              <a:avLst/>
            </a:prstGeom>
            <a:noFill/>
          </p:spPr>
          <p:txBody>
            <a:bodyPr wrap="square" rtlCol="0">
              <a:spAutoFit/>
            </a:bodyPr>
            <a:lstStyle/>
            <a:p>
              <a:pPr algn="ctr">
                <a:spcBef>
                  <a:spcPts val="0"/>
                </a:spcBef>
                <a:spcAft>
                  <a:spcPts val="0"/>
                </a:spcAft>
                <a:buClr>
                  <a:schemeClr val="bg1"/>
                </a:buClr>
              </a:pPr>
              <a:r>
                <a:rPr lang="pl-PL" sz="1200" b="1" dirty="0">
                  <a:solidFill>
                    <a:srgbClr val="FFD220"/>
                  </a:solidFill>
                  <a:latin typeface="+mn-lt"/>
                </a:rPr>
                <a:t>Wysoka wartość rezydualna</a:t>
              </a:r>
            </a:p>
          </p:txBody>
        </p:sp>
        <p:sp>
          <p:nvSpPr>
            <p:cNvPr id="33" name="TextBox 32"/>
            <p:cNvSpPr txBox="1"/>
            <p:nvPr/>
          </p:nvSpPr>
          <p:spPr>
            <a:xfrm>
              <a:off x="3336692" y="2157892"/>
              <a:ext cx="2571154" cy="461665"/>
            </a:xfrm>
            <a:prstGeom prst="rect">
              <a:avLst/>
            </a:prstGeom>
            <a:noFill/>
          </p:spPr>
          <p:txBody>
            <a:bodyPr wrap="square" rtlCol="0">
              <a:spAutoFit/>
            </a:bodyPr>
            <a:lstStyle/>
            <a:p>
              <a:pPr algn="ctr">
                <a:spcBef>
                  <a:spcPts val="0"/>
                </a:spcBef>
                <a:spcAft>
                  <a:spcPts val="0"/>
                </a:spcAft>
                <a:buClr>
                  <a:schemeClr val="bg1"/>
                </a:buClr>
              </a:pPr>
              <a:r>
                <a:rPr lang="pl-PL" sz="800" dirty="0">
                  <a:solidFill>
                    <a:schemeClr val="tx2"/>
                  </a:solidFill>
                  <a:latin typeface="+mn-lt"/>
                </a:rPr>
                <a:t>i inteligentne rozwiązania płatnicze, opracowane na podstawie naszej wiedzy w zakresie technologii informatycznych oraz siły nabywczej</a:t>
              </a:r>
            </a:p>
          </p:txBody>
        </p:sp>
      </p:grpSp>
      <p:grpSp>
        <p:nvGrpSpPr>
          <p:cNvPr id="19" name="Group 18"/>
          <p:cNvGrpSpPr/>
          <p:nvPr/>
        </p:nvGrpSpPr>
        <p:grpSpPr>
          <a:xfrm>
            <a:off x="293556" y="3073383"/>
            <a:ext cx="2560854" cy="1423419"/>
            <a:chOff x="293556" y="3073383"/>
            <a:chExt cx="2560854" cy="1423419"/>
          </a:xfrm>
        </p:grpSpPr>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769" y="3073383"/>
              <a:ext cx="2526797" cy="1423419"/>
            </a:xfrm>
            <a:prstGeom prst="rect">
              <a:avLst/>
            </a:prstGeom>
          </p:spPr>
        </p:pic>
        <p:sp>
          <p:nvSpPr>
            <p:cNvPr id="35" name="TextBox 34"/>
            <p:cNvSpPr txBox="1"/>
            <p:nvPr/>
          </p:nvSpPr>
          <p:spPr>
            <a:xfrm>
              <a:off x="293556" y="3734162"/>
              <a:ext cx="2560854" cy="261610"/>
            </a:xfrm>
            <a:prstGeom prst="rect">
              <a:avLst/>
            </a:prstGeom>
            <a:noFill/>
          </p:spPr>
          <p:txBody>
            <a:bodyPr wrap="square" rtlCol="0">
              <a:spAutoFit/>
            </a:bodyPr>
            <a:lstStyle/>
            <a:p>
              <a:pPr algn="ctr">
                <a:spcBef>
                  <a:spcPts val="0"/>
                </a:spcBef>
                <a:spcAft>
                  <a:spcPts val="0"/>
                </a:spcAft>
                <a:buClr>
                  <a:schemeClr val="bg1"/>
                </a:buClr>
              </a:pPr>
              <a:r>
                <a:rPr lang="pl-PL" sz="1100" b="1" dirty="0" smtClean="0">
                  <a:solidFill>
                    <a:srgbClr val="FFD220"/>
                  </a:solidFill>
                  <a:latin typeface="+mn-lt"/>
                </a:rPr>
                <a:t>Umowy Ramowe</a:t>
              </a:r>
              <a:endParaRPr lang="pl-PL" sz="1100" b="1" dirty="0">
                <a:solidFill>
                  <a:srgbClr val="FFD220"/>
                </a:solidFill>
                <a:latin typeface="+mn-lt"/>
              </a:endParaRPr>
            </a:p>
          </p:txBody>
        </p:sp>
        <p:sp>
          <p:nvSpPr>
            <p:cNvPr id="37" name="TextBox 36"/>
            <p:cNvSpPr txBox="1"/>
            <p:nvPr/>
          </p:nvSpPr>
          <p:spPr>
            <a:xfrm>
              <a:off x="347574" y="4069453"/>
              <a:ext cx="2464973" cy="338554"/>
            </a:xfrm>
            <a:prstGeom prst="rect">
              <a:avLst/>
            </a:prstGeom>
            <a:noFill/>
          </p:spPr>
          <p:txBody>
            <a:bodyPr wrap="square" rtlCol="0">
              <a:spAutoFit/>
            </a:bodyPr>
            <a:lstStyle/>
            <a:p>
              <a:pPr algn="ctr">
                <a:spcBef>
                  <a:spcPts val="0"/>
                </a:spcBef>
                <a:spcAft>
                  <a:spcPts val="0"/>
                </a:spcAft>
                <a:buClr>
                  <a:schemeClr val="bg1"/>
                </a:buClr>
              </a:pPr>
              <a:r>
                <a:rPr lang="pl-PL" sz="800" dirty="0">
                  <a:solidFill>
                    <a:schemeClr val="tx2"/>
                  </a:solidFill>
                  <a:latin typeface="+mn-lt"/>
                </a:rPr>
                <a:t>Prosty zakup technologii informatycznych w przyszłości, bez dodatkowej papierkowej roboty</a:t>
              </a:r>
            </a:p>
          </p:txBody>
        </p:sp>
      </p:grpSp>
      <p:grpSp>
        <p:nvGrpSpPr>
          <p:cNvPr id="21" name="Group 20"/>
          <p:cNvGrpSpPr/>
          <p:nvPr/>
        </p:nvGrpSpPr>
        <p:grpSpPr>
          <a:xfrm>
            <a:off x="6312534" y="3073383"/>
            <a:ext cx="2590192" cy="1423419"/>
            <a:chOff x="6312534" y="3073383"/>
            <a:chExt cx="2590192" cy="1423419"/>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2534" y="3073383"/>
              <a:ext cx="2529845" cy="1423419"/>
            </a:xfrm>
            <a:prstGeom prst="rect">
              <a:avLst/>
            </a:prstGeom>
          </p:spPr>
        </p:pic>
        <p:sp>
          <p:nvSpPr>
            <p:cNvPr id="38" name="TextBox 37"/>
            <p:cNvSpPr txBox="1"/>
            <p:nvPr/>
          </p:nvSpPr>
          <p:spPr>
            <a:xfrm>
              <a:off x="6341872" y="3713674"/>
              <a:ext cx="2560854" cy="430887"/>
            </a:xfrm>
            <a:prstGeom prst="rect">
              <a:avLst/>
            </a:prstGeom>
            <a:noFill/>
          </p:spPr>
          <p:txBody>
            <a:bodyPr wrap="square" rtlCol="0">
              <a:spAutoFit/>
            </a:bodyPr>
            <a:lstStyle/>
            <a:p>
              <a:pPr algn="ctr">
                <a:spcBef>
                  <a:spcPts val="0"/>
                </a:spcBef>
                <a:spcAft>
                  <a:spcPts val="0"/>
                </a:spcAft>
                <a:buClr>
                  <a:schemeClr val="bg1"/>
                </a:buClr>
              </a:pPr>
              <a:r>
                <a:rPr lang="pl-PL" sz="1100" b="1" dirty="0">
                  <a:solidFill>
                    <a:srgbClr val="FFD220"/>
                  </a:solidFill>
                  <a:latin typeface="+mn-lt"/>
                </a:rPr>
                <a:t>Obsługa własna dzięki witrynie myDFS.com</a:t>
              </a:r>
            </a:p>
          </p:txBody>
        </p:sp>
        <p:sp>
          <p:nvSpPr>
            <p:cNvPr id="39" name="TextBox 38"/>
            <p:cNvSpPr txBox="1"/>
            <p:nvPr/>
          </p:nvSpPr>
          <p:spPr>
            <a:xfrm>
              <a:off x="6378100" y="4090602"/>
              <a:ext cx="2464973" cy="338554"/>
            </a:xfrm>
            <a:prstGeom prst="rect">
              <a:avLst/>
            </a:prstGeom>
            <a:noFill/>
          </p:spPr>
          <p:txBody>
            <a:bodyPr wrap="square" rtlCol="0">
              <a:spAutoFit/>
            </a:bodyPr>
            <a:lstStyle/>
            <a:p>
              <a:pPr algn="ctr">
                <a:spcBef>
                  <a:spcPts val="0"/>
                </a:spcBef>
                <a:spcAft>
                  <a:spcPts val="0"/>
                </a:spcAft>
                <a:buClr>
                  <a:schemeClr val="bg1"/>
                </a:buClr>
              </a:pPr>
              <a:r>
                <a:rPr lang="pl-PL" sz="800" dirty="0">
                  <a:solidFill>
                    <a:schemeClr val="tx2"/>
                  </a:solidFill>
                  <a:latin typeface="+mn-lt"/>
                </a:rPr>
                <a:t>portal online – łatwy dostęp zawsze i z dowolnego miejsca do Twojego portfela oraz rachunku </a:t>
              </a:r>
            </a:p>
          </p:txBody>
        </p:sp>
      </p:grpSp>
      <p:sp>
        <p:nvSpPr>
          <p:cNvPr id="2" name="Title 1"/>
          <p:cNvSpPr>
            <a:spLocks noGrp="1"/>
          </p:cNvSpPr>
          <p:nvPr>
            <p:ph type="title"/>
          </p:nvPr>
        </p:nvSpPr>
        <p:spPr>
          <a:xfrm>
            <a:off x="250285" y="213363"/>
            <a:ext cx="9096915" cy="640080"/>
          </a:xfrm>
        </p:spPr>
        <p:txBody>
          <a:bodyPr/>
          <a:lstStyle/>
          <a:p>
            <a:r>
              <a:rPr lang="pl-PL" sz="2350" dirty="0">
                <a:latin typeface="Arial" panose="020B0604020202020204" pitchFamily="34" charset="0"/>
              </a:rPr>
              <a:t>Zapewnij </a:t>
            </a:r>
            <a:r>
              <a:rPr lang="pl-PL" sz="2350" dirty="0" smtClean="0">
                <a:latin typeface="Arial" panose="020B0604020202020204" pitchFamily="34" charset="0"/>
              </a:rPr>
              <a:t>sprawne, kompleksowe finansowanie swoim klientom dzięki usługom Dell </a:t>
            </a:r>
            <a:r>
              <a:rPr lang="pl-PL" sz="2350" dirty="0">
                <a:latin typeface="Arial" panose="020B0604020202020204" pitchFamily="34" charset="0"/>
              </a:rPr>
              <a:t>Financial Services</a:t>
            </a:r>
          </a:p>
        </p:txBody>
      </p:sp>
    </p:spTree>
    <p:extLst>
      <p:ext uri="{BB962C8B-B14F-4D97-AF65-F5344CB8AC3E}">
        <p14:creationId xmlns:p14="http://schemas.microsoft.com/office/powerpoint/2010/main" val="2967716970"/>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00" y="266400"/>
            <a:ext cx="7955280" cy="640080"/>
          </a:xfrm>
        </p:spPr>
        <p:txBody>
          <a:bodyPr/>
          <a:lstStyle/>
          <a:p>
            <a:r>
              <a:rPr lang="pl-PL" dirty="0" smtClean="0"/>
              <a:t>FAQ</a:t>
            </a:r>
            <a:endParaRPr lang="pl-PL" sz="1800" dirty="0"/>
          </a:p>
        </p:txBody>
      </p:sp>
      <p:sp>
        <p:nvSpPr>
          <p:cNvPr id="4" name="Rectangle 3"/>
          <p:cNvSpPr/>
          <p:nvPr/>
        </p:nvSpPr>
        <p:spPr>
          <a:xfrm>
            <a:off x="291600" y="1207302"/>
            <a:ext cx="8160418" cy="385010"/>
          </a:xfrm>
          <a:prstGeom prst="rect">
            <a:avLst/>
          </a:prstGeom>
          <a:solidFill>
            <a:schemeClr val="tx1"/>
          </a:solidFill>
          <a:ln w="38100">
            <a:noFill/>
          </a:ln>
          <a:effectLst/>
        </p:spPr>
        <p:txBody>
          <a:bodyPr wrap="square" lIns="182880" tIns="137160" rIns="137160" bIns="137160" rtlCol="0" anchor="ctr">
            <a:noAutofit/>
          </a:bodyPr>
          <a:lstStyle/>
          <a:p>
            <a:pPr>
              <a:lnSpc>
                <a:spcPct val="90000"/>
              </a:lnSpc>
              <a:spcBef>
                <a:spcPts val="600"/>
              </a:spcBef>
              <a:spcAft>
                <a:spcPts val="0"/>
              </a:spcAft>
            </a:pPr>
            <a:r>
              <a:rPr lang="pl-PL" sz="1200" dirty="0">
                <a:solidFill>
                  <a:srgbClr val="3DC6EF"/>
                </a:solidFill>
                <a:latin typeface="Arial" panose="020B0604020202020204" pitchFamily="34" charset="0"/>
              </a:rPr>
              <a:t>Czy możliwe jest sfinansowanie wyposażenia pochodzącego od wielu różnych dostawców?</a:t>
            </a:r>
          </a:p>
        </p:txBody>
      </p:sp>
      <p:sp>
        <p:nvSpPr>
          <p:cNvPr id="19" name="Rectangle 18"/>
          <p:cNvSpPr/>
          <p:nvPr/>
        </p:nvSpPr>
        <p:spPr>
          <a:xfrm>
            <a:off x="291600" y="2076508"/>
            <a:ext cx="8160418" cy="385010"/>
          </a:xfrm>
          <a:prstGeom prst="rect">
            <a:avLst/>
          </a:prstGeom>
          <a:solidFill>
            <a:schemeClr val="tx1"/>
          </a:solidFill>
          <a:ln w="38100">
            <a:noFill/>
          </a:ln>
          <a:effectLst/>
        </p:spPr>
        <p:txBody>
          <a:bodyPr wrap="square" lIns="182880" tIns="137160" rIns="137160" bIns="137160" rtlCol="0" anchor="ctr">
            <a:noAutofit/>
          </a:bodyPr>
          <a:lstStyle/>
          <a:p>
            <a:pPr>
              <a:lnSpc>
                <a:spcPct val="90000"/>
              </a:lnSpc>
              <a:spcBef>
                <a:spcPts val="600"/>
              </a:spcBef>
              <a:spcAft>
                <a:spcPts val="0"/>
              </a:spcAft>
            </a:pPr>
            <a:r>
              <a:rPr lang="pl-PL" sz="1200" dirty="0">
                <a:solidFill>
                  <a:srgbClr val="3DC6EF"/>
                </a:solidFill>
                <a:latin typeface="Arial" panose="020B0604020202020204" pitchFamily="34" charset="0"/>
              </a:rPr>
              <a:t>Czy rozwiązanie dotyczące finansowania może zostać ściśle dostosowane do moich potrzeb?</a:t>
            </a:r>
          </a:p>
        </p:txBody>
      </p:sp>
      <p:sp>
        <p:nvSpPr>
          <p:cNvPr id="27" name="Rectangle 26"/>
          <p:cNvSpPr/>
          <p:nvPr/>
        </p:nvSpPr>
        <p:spPr>
          <a:xfrm>
            <a:off x="291600" y="2947360"/>
            <a:ext cx="8160418" cy="385010"/>
          </a:xfrm>
          <a:prstGeom prst="rect">
            <a:avLst/>
          </a:prstGeom>
          <a:solidFill>
            <a:schemeClr val="tx1"/>
          </a:solidFill>
          <a:ln w="38100">
            <a:noFill/>
          </a:ln>
          <a:effectLst/>
        </p:spPr>
        <p:txBody>
          <a:bodyPr wrap="square" lIns="182880" tIns="137160" rIns="137160" bIns="137160" rtlCol="0" anchor="ctr">
            <a:noAutofit/>
          </a:bodyPr>
          <a:lstStyle/>
          <a:p>
            <a:pPr>
              <a:lnSpc>
                <a:spcPct val="90000"/>
              </a:lnSpc>
              <a:spcBef>
                <a:spcPts val="600"/>
              </a:spcBef>
              <a:spcAft>
                <a:spcPts val="0"/>
              </a:spcAft>
            </a:pPr>
            <a:r>
              <a:rPr lang="pl-PL" sz="1200" dirty="0">
                <a:solidFill>
                  <a:srgbClr val="3DC6EF"/>
                </a:solidFill>
                <a:latin typeface="Arial" panose="020B0604020202020204" pitchFamily="34" charset="0"/>
              </a:rPr>
              <a:t>Czy strona finansująca oferuje usługi zarządzania przez cały okres użytkowania?</a:t>
            </a:r>
          </a:p>
        </p:txBody>
      </p:sp>
      <p:sp>
        <p:nvSpPr>
          <p:cNvPr id="28" name="Rectangle 27"/>
          <p:cNvSpPr/>
          <p:nvPr/>
        </p:nvSpPr>
        <p:spPr>
          <a:xfrm>
            <a:off x="291600" y="3834539"/>
            <a:ext cx="8160418" cy="385010"/>
          </a:xfrm>
          <a:prstGeom prst="rect">
            <a:avLst/>
          </a:prstGeom>
          <a:solidFill>
            <a:schemeClr val="tx1"/>
          </a:solidFill>
          <a:ln w="38100">
            <a:noFill/>
          </a:ln>
          <a:effectLst/>
        </p:spPr>
        <p:txBody>
          <a:bodyPr wrap="square" lIns="182880" tIns="137160" rIns="137160" bIns="137160" rtlCol="0" anchor="ctr">
            <a:noAutofit/>
          </a:bodyPr>
          <a:lstStyle/>
          <a:p>
            <a:pPr>
              <a:lnSpc>
                <a:spcPct val="90000"/>
              </a:lnSpc>
              <a:spcBef>
                <a:spcPts val="600"/>
              </a:spcBef>
              <a:spcAft>
                <a:spcPts val="0"/>
              </a:spcAft>
            </a:pPr>
            <a:r>
              <a:rPr lang="pl-PL" sz="1200" dirty="0">
                <a:solidFill>
                  <a:srgbClr val="3DC6EF"/>
                </a:solidFill>
                <a:latin typeface="Arial" panose="020B0604020202020204" pitchFamily="34" charset="0"/>
              </a:rPr>
              <a:t>Czy strona finansująca oferuje różne opcje na zakończenie okresu leasingu, a także finansowanie pozabilansowe i rozwiązania leasingowe uzależnione od wartości rezydualnej?</a:t>
            </a:r>
          </a:p>
        </p:txBody>
      </p:sp>
      <p:sp>
        <p:nvSpPr>
          <p:cNvPr id="29" name="Rectangle 28"/>
          <p:cNvSpPr/>
          <p:nvPr/>
        </p:nvSpPr>
        <p:spPr>
          <a:xfrm>
            <a:off x="291600" y="1643327"/>
            <a:ext cx="8160418" cy="385010"/>
          </a:xfrm>
          <a:prstGeom prst="rect">
            <a:avLst/>
          </a:prstGeom>
          <a:solidFill>
            <a:schemeClr val="tx1"/>
          </a:solidFill>
          <a:ln w="38100">
            <a:noFill/>
          </a:ln>
          <a:effectLst/>
        </p:spPr>
        <p:txBody>
          <a:bodyPr wrap="square" lIns="182880" tIns="137160" rIns="137160" bIns="137160" rtlCol="0" anchor="ctr">
            <a:noAutofit/>
          </a:bodyPr>
          <a:lstStyle/>
          <a:p>
            <a:pPr>
              <a:lnSpc>
                <a:spcPct val="90000"/>
              </a:lnSpc>
              <a:spcBef>
                <a:spcPts val="600"/>
              </a:spcBef>
              <a:spcAft>
                <a:spcPts val="0"/>
              </a:spcAft>
            </a:pPr>
            <a:r>
              <a:rPr lang="pl-PL" sz="1200" dirty="0">
                <a:solidFill>
                  <a:srgbClr val="FFD220"/>
                </a:solidFill>
                <a:latin typeface="Arial" panose="020B0604020202020204" pitchFamily="34" charset="0"/>
              </a:rPr>
              <a:t>Czy możliwe jest sfinansowanie kompletnego rozwiązania, obejmującego sprzęt, oprogramowanie i usługi?</a:t>
            </a:r>
          </a:p>
        </p:txBody>
      </p:sp>
      <p:sp>
        <p:nvSpPr>
          <p:cNvPr id="30" name="Rectangle 29"/>
          <p:cNvSpPr/>
          <p:nvPr/>
        </p:nvSpPr>
        <p:spPr>
          <a:xfrm>
            <a:off x="291600" y="2512413"/>
            <a:ext cx="8160418" cy="385010"/>
          </a:xfrm>
          <a:prstGeom prst="rect">
            <a:avLst/>
          </a:prstGeom>
          <a:solidFill>
            <a:schemeClr val="tx1"/>
          </a:solidFill>
          <a:ln w="38100">
            <a:noFill/>
          </a:ln>
          <a:effectLst/>
        </p:spPr>
        <p:txBody>
          <a:bodyPr wrap="square" lIns="182880" tIns="137160" rIns="137160" bIns="137160" rtlCol="0" anchor="ctr">
            <a:noAutofit/>
          </a:bodyPr>
          <a:lstStyle/>
          <a:p>
            <a:pPr>
              <a:lnSpc>
                <a:spcPct val="90000"/>
              </a:lnSpc>
              <a:spcBef>
                <a:spcPts val="600"/>
              </a:spcBef>
              <a:spcAft>
                <a:spcPts val="0"/>
              </a:spcAft>
            </a:pPr>
            <a:r>
              <a:rPr lang="pl-PL" sz="1200" dirty="0">
                <a:solidFill>
                  <a:srgbClr val="FFD220"/>
                </a:solidFill>
                <a:latin typeface="Arial" panose="020B0604020202020204" pitchFamily="34" charset="0"/>
              </a:rPr>
              <a:t>Czy partner finansowy dobrze rozumie, jakiego rodzaju wyposażenie stanowi przedmiot finansowania?</a:t>
            </a:r>
          </a:p>
        </p:txBody>
      </p:sp>
      <p:sp>
        <p:nvSpPr>
          <p:cNvPr id="31" name="Rectangle 30"/>
          <p:cNvSpPr/>
          <p:nvPr/>
        </p:nvSpPr>
        <p:spPr>
          <a:xfrm>
            <a:off x="291600" y="3391568"/>
            <a:ext cx="8160418" cy="385010"/>
          </a:xfrm>
          <a:prstGeom prst="rect">
            <a:avLst/>
          </a:prstGeom>
          <a:solidFill>
            <a:schemeClr val="tx1"/>
          </a:solidFill>
          <a:ln w="38100">
            <a:noFill/>
          </a:ln>
          <a:effectLst/>
        </p:spPr>
        <p:txBody>
          <a:bodyPr wrap="square" lIns="182880" tIns="137160" rIns="137160" bIns="137160" rtlCol="0" anchor="ctr">
            <a:noAutofit/>
          </a:bodyPr>
          <a:lstStyle/>
          <a:p>
            <a:pPr>
              <a:lnSpc>
                <a:spcPct val="90000"/>
              </a:lnSpc>
              <a:spcBef>
                <a:spcPts val="600"/>
              </a:spcBef>
              <a:spcAft>
                <a:spcPts val="0"/>
              </a:spcAft>
            </a:pPr>
            <a:r>
              <a:rPr lang="pl-PL" sz="1200" dirty="0">
                <a:solidFill>
                  <a:srgbClr val="FFD220"/>
                </a:solidFill>
                <a:latin typeface="Arial" panose="020B0604020202020204" pitchFamily="34" charset="0"/>
              </a:rPr>
              <a:t>Czy dostępne są elastyczne opcje płatności, takie jak płatność w zależności od wykorzystania, płatności odroczone oraz uzależnione od osiągnięcia założonych celów?</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200" y="1207303"/>
            <a:ext cx="387927" cy="38501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200" y="1644830"/>
            <a:ext cx="389170" cy="386244"/>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200" y="2074886"/>
            <a:ext cx="387927" cy="385010"/>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200" y="2512413"/>
            <a:ext cx="389170" cy="386244"/>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200" y="2946126"/>
            <a:ext cx="387927" cy="385010"/>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200" y="3389096"/>
            <a:ext cx="389170" cy="386244"/>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200" y="3833407"/>
            <a:ext cx="387927" cy="385010"/>
          </a:xfrm>
          <a:prstGeom prst="rect">
            <a:avLst/>
          </a:prstGeom>
        </p:spPr>
      </p:pic>
    </p:spTree>
    <p:extLst>
      <p:ext uri="{BB962C8B-B14F-4D97-AF65-F5344CB8AC3E}">
        <p14:creationId xmlns:p14="http://schemas.microsoft.com/office/powerpoint/2010/main" val="33354502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7" grpId="0" animBg="1"/>
      <p:bldP spid="28"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4552893"/>
            <a:ext cx="8361862" cy="415498"/>
          </a:xfrm>
          <a:prstGeom prst="rect">
            <a:avLst/>
          </a:prstGeom>
          <a:noFill/>
        </p:spPr>
        <p:txBody>
          <a:bodyPr wrap="square" rtlCol="0">
            <a:spAutoFit/>
          </a:bodyPr>
          <a:lstStyle/>
          <a:p>
            <a:pPr>
              <a:spcBef>
                <a:spcPts val="0"/>
              </a:spcBef>
              <a:spcAft>
                <a:spcPts val="0"/>
              </a:spcAft>
              <a:buClr>
                <a:schemeClr val="bg1"/>
              </a:buClr>
            </a:pPr>
            <a:r>
              <a:rPr lang="pl-PL" sz="700" dirty="0">
                <a:solidFill>
                  <a:schemeClr val="tx2"/>
                </a:solidFill>
              </a:rPr>
              <a:t>Usługi leasingu i finansowania są świadczone kwalifikowanym podmiotom gospodarczym przez Dell Bank International d.a.c działający pod nazwą Dell Financial Services (DFS) , z siedzibą pod adresem Innovation House, Cherrywood Science &amp; Technology Park, Cherrywood, Dublin 18, Irlandia. Podmiot ten podlega nadzorowi wykonywanemu przez Central Bank of Ireland. Oferty mogą być niedostępne i różnić się w poszczególnych krajach. Oferty mogą ulegać zmianom bez wcześniejszego zawiadomienia. Są one uzależnione od dostępności produktów, zakwalifikowania klienta do objęcia ofertą, decyzji kredytowej i podpisania przedstawionych dokumentów możliwych do akceptacji przez DFS. Dell EMC i logo DELL EMC są znakami handlowymi Dell Inc.</a:t>
            </a:r>
            <a:r>
              <a:rPr lang="pl-PL"/>
              <a:t> </a:t>
            </a:r>
            <a:endParaRPr lang="pl-PL" sz="300" dirty="0">
              <a:solidFill>
                <a:schemeClr val="tx2"/>
              </a:solidFill>
              <a:latin typeface="+mn-lt"/>
            </a:endParaRPr>
          </a:p>
        </p:txBody>
      </p:sp>
      <p:sp>
        <p:nvSpPr>
          <p:cNvPr id="3" name="Rectangle 2"/>
          <p:cNvSpPr/>
          <p:nvPr/>
        </p:nvSpPr>
        <p:spPr>
          <a:xfrm>
            <a:off x="1372829" y="3050619"/>
            <a:ext cx="7970224" cy="2092881"/>
          </a:xfrm>
          <a:prstGeom prst="rect">
            <a:avLst/>
          </a:prstGeom>
        </p:spPr>
        <p:txBody>
          <a:bodyPr wrap="square" numCol="2">
            <a:spAutoFit/>
          </a:bodyPr>
          <a:lstStyle/>
          <a:p>
            <a:r>
              <a:rPr lang="en-GB" sz="1800" b="1" dirty="0">
                <a:solidFill>
                  <a:srgbClr val="FFFFFF"/>
                </a:solidFill>
              </a:rPr>
              <a:t>Waldemar P. Stasik</a:t>
            </a:r>
            <a:endParaRPr lang="pl-PL" sz="1800" dirty="0">
              <a:solidFill>
                <a:srgbClr val="FFFFFF"/>
              </a:solidFill>
            </a:endParaRPr>
          </a:p>
          <a:p>
            <a:r>
              <a:rPr lang="en-GB" sz="1400" dirty="0">
                <a:solidFill>
                  <a:srgbClr val="FFFFFF"/>
                </a:solidFill>
              </a:rPr>
              <a:t>Sales Manager, Poland</a:t>
            </a:r>
            <a:endParaRPr lang="pl-PL" sz="1400" dirty="0">
              <a:solidFill>
                <a:srgbClr val="FFFFFF"/>
              </a:solidFill>
            </a:endParaRPr>
          </a:p>
          <a:p>
            <a:r>
              <a:rPr lang="en-GB" sz="1400" b="1" dirty="0">
                <a:solidFill>
                  <a:srgbClr val="FFFFFF"/>
                </a:solidFill>
              </a:rPr>
              <a:t>Dell EMC</a:t>
            </a:r>
            <a:r>
              <a:rPr lang="en-GB" sz="1400" dirty="0">
                <a:solidFill>
                  <a:srgbClr val="FFFFFF"/>
                </a:solidFill>
              </a:rPr>
              <a:t> | Dell Financial Services</a:t>
            </a:r>
            <a:endParaRPr lang="pl-PL" sz="1400" dirty="0">
              <a:solidFill>
                <a:srgbClr val="FFFFFF"/>
              </a:solidFill>
            </a:endParaRPr>
          </a:p>
          <a:p>
            <a:r>
              <a:rPr lang="en-GB" sz="1400" dirty="0">
                <a:solidFill>
                  <a:srgbClr val="FFFFFF"/>
                </a:solidFill>
              </a:rPr>
              <a:t>mobile</a:t>
            </a:r>
            <a:r>
              <a:rPr lang="en-GB" sz="1400" b="1" dirty="0">
                <a:solidFill>
                  <a:srgbClr val="FFFFFF"/>
                </a:solidFill>
              </a:rPr>
              <a:t> </a:t>
            </a:r>
            <a:r>
              <a:rPr lang="en-IE" sz="1400" u="sng" dirty="0">
                <a:solidFill>
                  <a:srgbClr val="FFFFFF"/>
                </a:solidFill>
                <a:hlinkClick r:id="rId2"/>
              </a:rPr>
              <a:t>+48 511 863 722</a:t>
            </a:r>
            <a:endParaRPr lang="pl-PL" sz="1400" dirty="0">
              <a:solidFill>
                <a:srgbClr val="FFFFFF"/>
              </a:solidFill>
            </a:endParaRPr>
          </a:p>
          <a:p>
            <a:r>
              <a:rPr lang="en-US" sz="1400" u="sng" dirty="0" smtClean="0">
                <a:solidFill>
                  <a:srgbClr val="FFFFFF"/>
                </a:solidFill>
                <a:hlinkClick r:id="rId3"/>
              </a:rPr>
              <a:t>Waldemar.Stasik@Dell.com</a:t>
            </a:r>
            <a:endParaRPr lang="pl-PL" sz="1400" u="sng" dirty="0" smtClean="0">
              <a:solidFill>
                <a:srgbClr val="FFFFFF"/>
              </a:solidFill>
            </a:endParaRPr>
          </a:p>
          <a:p>
            <a:endParaRPr lang="pl-PL" sz="1400" b="1" dirty="0" smtClean="0"/>
          </a:p>
          <a:p>
            <a:endParaRPr lang="pl-PL" sz="1400" b="1" dirty="0"/>
          </a:p>
          <a:p>
            <a:endParaRPr lang="pl-PL" sz="1400" b="1" dirty="0" smtClean="0"/>
          </a:p>
          <a:p>
            <a:endParaRPr lang="pl-PL" sz="1400" b="1" dirty="0"/>
          </a:p>
          <a:p>
            <a:r>
              <a:rPr lang="en-US" sz="1600" b="1" dirty="0" smtClean="0">
                <a:solidFill>
                  <a:srgbClr val="FFFFFF"/>
                </a:solidFill>
              </a:rPr>
              <a:t>Michał </a:t>
            </a:r>
            <a:r>
              <a:rPr lang="en-US" sz="1600" b="1" dirty="0">
                <a:solidFill>
                  <a:srgbClr val="FFFFFF"/>
                </a:solidFill>
              </a:rPr>
              <a:t>Gazda</a:t>
            </a:r>
            <a:endParaRPr lang="pl-PL" sz="1600" dirty="0">
              <a:solidFill>
                <a:srgbClr val="FFFFFF"/>
              </a:solidFill>
            </a:endParaRPr>
          </a:p>
          <a:p>
            <a:r>
              <a:rPr lang="en-US" sz="1400" dirty="0">
                <a:solidFill>
                  <a:srgbClr val="FFFFFF"/>
                </a:solidFill>
              </a:rPr>
              <a:t>Internal Sales Representative</a:t>
            </a:r>
            <a:endParaRPr lang="pl-PL" sz="1400" dirty="0">
              <a:solidFill>
                <a:srgbClr val="FFFFFF"/>
              </a:solidFill>
            </a:endParaRPr>
          </a:p>
          <a:p>
            <a:r>
              <a:rPr lang="en-US" sz="1400" b="1" dirty="0" smtClean="0">
                <a:solidFill>
                  <a:srgbClr val="FFFFFF"/>
                </a:solidFill>
              </a:rPr>
              <a:t>Dell </a:t>
            </a:r>
            <a:r>
              <a:rPr lang="en-US" sz="1400" b="1" dirty="0">
                <a:solidFill>
                  <a:srgbClr val="FFFFFF"/>
                </a:solidFill>
              </a:rPr>
              <a:t>EMC</a:t>
            </a:r>
            <a:r>
              <a:rPr lang="en-US" sz="1400" dirty="0">
                <a:solidFill>
                  <a:srgbClr val="FFFFFF"/>
                </a:solidFill>
              </a:rPr>
              <a:t> | Dell Financial Services</a:t>
            </a:r>
            <a:endParaRPr lang="pl-PL" sz="1400" dirty="0">
              <a:solidFill>
                <a:srgbClr val="FFFFFF"/>
              </a:solidFill>
            </a:endParaRPr>
          </a:p>
          <a:p>
            <a:r>
              <a:rPr lang="en-US" sz="1400" dirty="0">
                <a:solidFill>
                  <a:srgbClr val="FFFFFF"/>
                </a:solidFill>
              </a:rPr>
              <a:t>office </a:t>
            </a:r>
            <a:r>
              <a:rPr lang="en-US" sz="1400" u="sng" dirty="0" smtClean="0">
                <a:solidFill>
                  <a:schemeClr val="bg1"/>
                </a:solidFill>
              </a:rPr>
              <a:t>+48 </a:t>
            </a:r>
            <a:r>
              <a:rPr lang="en-US" sz="1400" u="sng" dirty="0">
                <a:solidFill>
                  <a:schemeClr val="bg1"/>
                </a:solidFill>
              </a:rPr>
              <a:t>22 579 56 27</a:t>
            </a:r>
            <a:endParaRPr lang="pl-PL" sz="1400" u="sng" dirty="0">
              <a:solidFill>
                <a:schemeClr val="bg1"/>
              </a:solidFill>
            </a:endParaRPr>
          </a:p>
          <a:p>
            <a:r>
              <a:rPr lang="pl-PL" sz="1400" u="sng" dirty="0" smtClean="0">
                <a:solidFill>
                  <a:srgbClr val="FFFFFF"/>
                </a:solidFill>
                <a:hlinkClick r:id="rId4"/>
              </a:rPr>
              <a:t>Michal.Gazda@dell.com</a:t>
            </a:r>
            <a:endParaRPr lang="pl-PL" sz="1400" dirty="0">
              <a:solidFill>
                <a:srgbClr val="FFFFFF"/>
              </a:solidFill>
            </a:endParaRPr>
          </a:p>
          <a:p>
            <a:endParaRPr lang="pl-PL" sz="1400" dirty="0">
              <a:solidFill>
                <a:srgbClr val="FFFFFF"/>
              </a:solidFill>
            </a:endParaRPr>
          </a:p>
        </p:txBody>
      </p:sp>
    </p:spTree>
    <p:extLst>
      <p:ext uri="{BB962C8B-B14F-4D97-AF65-F5344CB8AC3E}">
        <p14:creationId xmlns:p14="http://schemas.microsoft.com/office/powerpoint/2010/main" val="116915510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48271"/>
            <a:ext cx="8714037" cy="2152520"/>
          </a:xfrm>
        </p:spPr>
        <p:txBody>
          <a:bodyPr>
            <a:noAutofit/>
          </a:bodyPr>
          <a:lstStyle/>
          <a:p>
            <a:r>
              <a:rPr dirty="0"/>
              <a:t/>
            </a:r>
            <a:br>
              <a:rPr dirty="0"/>
            </a:br>
            <a:r>
              <a:rPr lang="pl-PL" sz="4800" dirty="0" smtClean="0"/>
              <a:t>DFS to</a:t>
            </a:r>
            <a:br>
              <a:rPr lang="pl-PL" sz="4800" dirty="0" smtClean="0"/>
            </a:br>
            <a:r>
              <a:rPr lang="pl-PL" dirty="0" smtClean="0"/>
              <a:t>kompleksowy p</a:t>
            </a:r>
            <a:r>
              <a:rPr lang="pl-PL" sz="4900" dirty="0" smtClean="0"/>
              <a:t>akiet </a:t>
            </a:r>
            <a:r>
              <a:rPr lang="pl-PL" sz="4900" dirty="0" smtClean="0">
                <a:solidFill>
                  <a:srgbClr val="FFFFFF"/>
                </a:solidFill>
              </a:rPr>
              <a:t>rozwiązań finansowych</a:t>
            </a:r>
            <a:r>
              <a:rPr dirty="0"/>
              <a:t/>
            </a:r>
            <a:br>
              <a:rPr dirty="0"/>
            </a:br>
            <a:endParaRPr lang="pl-PL" sz="4900" dirty="0"/>
          </a:p>
        </p:txBody>
      </p:sp>
    </p:spTree>
    <p:extLst>
      <p:ext uri="{BB962C8B-B14F-4D97-AF65-F5344CB8AC3E}">
        <p14:creationId xmlns:p14="http://schemas.microsoft.com/office/powerpoint/2010/main" val="3907645867"/>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Pakiet rozwiązań Dell Financial </a:t>
            </a:r>
            <a:r>
              <a:rPr lang="pl-PL" dirty="0">
                <a:solidFill>
                  <a:srgbClr val="007DB8"/>
                </a:solidFill>
              </a:rPr>
              <a:t>Services</a:t>
            </a:r>
          </a:p>
        </p:txBody>
      </p:sp>
      <p:grpSp>
        <p:nvGrpSpPr>
          <p:cNvPr id="8" name="Group 7"/>
          <p:cNvGrpSpPr/>
          <p:nvPr/>
        </p:nvGrpSpPr>
        <p:grpSpPr>
          <a:xfrm>
            <a:off x="274318" y="948470"/>
            <a:ext cx="2375789" cy="2375789"/>
            <a:chOff x="274318" y="948470"/>
            <a:chExt cx="2375789" cy="2375789"/>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18" y="948470"/>
              <a:ext cx="2375789" cy="2375789"/>
            </a:xfrm>
            <a:prstGeom prst="rect">
              <a:avLst/>
            </a:prstGeom>
          </p:spPr>
        </p:pic>
        <p:sp>
          <p:nvSpPr>
            <p:cNvPr id="5" name="TextBox 4"/>
            <p:cNvSpPr txBox="1"/>
            <p:nvPr/>
          </p:nvSpPr>
          <p:spPr>
            <a:xfrm>
              <a:off x="285751" y="1249514"/>
              <a:ext cx="1641904" cy="646331"/>
            </a:xfrm>
            <a:prstGeom prst="rect">
              <a:avLst/>
            </a:prstGeom>
            <a:noFill/>
          </p:spPr>
          <p:txBody>
            <a:bodyPr wrap="square" rtlCol="0">
              <a:spAutoFit/>
            </a:bodyPr>
            <a:lstStyle/>
            <a:p>
              <a:pPr>
                <a:spcBef>
                  <a:spcPts val="0"/>
                </a:spcBef>
                <a:spcAft>
                  <a:spcPts val="0"/>
                </a:spcAft>
                <a:buClr>
                  <a:schemeClr val="bg1"/>
                </a:buClr>
              </a:pPr>
              <a:r>
                <a:rPr lang="pl-PL" sz="900" dirty="0">
                  <a:solidFill>
                    <a:schemeClr val="tx2"/>
                  </a:solidFill>
                  <a:latin typeface="+mn-lt"/>
                </a:rPr>
                <a:t>Wprowadzenie cyklu systematycznej rotacji dla zapewnienia maksymalizacji okresu eksploatacyjnego</a:t>
              </a:r>
            </a:p>
          </p:txBody>
        </p:sp>
        <p:sp>
          <p:nvSpPr>
            <p:cNvPr id="9" name="TextBox 8"/>
            <p:cNvSpPr txBox="1"/>
            <p:nvPr/>
          </p:nvSpPr>
          <p:spPr>
            <a:xfrm>
              <a:off x="295551" y="986257"/>
              <a:ext cx="2034746" cy="338554"/>
            </a:xfrm>
            <a:prstGeom prst="rect">
              <a:avLst/>
            </a:prstGeom>
            <a:noFill/>
          </p:spPr>
          <p:txBody>
            <a:bodyPr wrap="square" rtlCol="0">
              <a:spAutoFit/>
            </a:bodyPr>
            <a:lstStyle/>
            <a:p>
              <a:pPr>
                <a:spcBef>
                  <a:spcPts val="0"/>
                </a:spcBef>
                <a:spcAft>
                  <a:spcPts val="0"/>
                </a:spcAft>
                <a:buClr>
                  <a:schemeClr val="bg1"/>
                </a:buClr>
              </a:pPr>
              <a:r>
                <a:rPr lang="pl-PL" sz="1600" b="1" dirty="0" smtClean="0">
                  <a:solidFill>
                    <a:schemeClr val="tx2"/>
                  </a:solidFill>
                  <a:latin typeface="+mn-lt"/>
                </a:rPr>
                <a:t>Rotacja HD</a:t>
              </a:r>
              <a:endParaRPr lang="pl-PL" sz="1600" b="1" dirty="0">
                <a:solidFill>
                  <a:schemeClr val="tx2"/>
                </a:solidFill>
                <a:latin typeface="+mn-lt"/>
              </a:endParaRPr>
            </a:p>
          </p:txBody>
        </p:sp>
      </p:grpSp>
      <p:grpSp>
        <p:nvGrpSpPr>
          <p:cNvPr id="13" name="Group 12"/>
          <p:cNvGrpSpPr/>
          <p:nvPr/>
        </p:nvGrpSpPr>
        <p:grpSpPr>
          <a:xfrm>
            <a:off x="3030455" y="948470"/>
            <a:ext cx="2375789" cy="2375789"/>
            <a:chOff x="3030455" y="948470"/>
            <a:chExt cx="2375789" cy="2375789"/>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0455" y="948470"/>
              <a:ext cx="2375789" cy="2375789"/>
            </a:xfrm>
            <a:prstGeom prst="rect">
              <a:avLst/>
            </a:prstGeom>
          </p:spPr>
        </p:pic>
        <p:sp>
          <p:nvSpPr>
            <p:cNvPr id="4" name="TextBox 3"/>
            <p:cNvSpPr txBox="1"/>
            <p:nvPr/>
          </p:nvSpPr>
          <p:spPr>
            <a:xfrm>
              <a:off x="3043094" y="953652"/>
              <a:ext cx="2034746" cy="276999"/>
            </a:xfrm>
            <a:prstGeom prst="rect">
              <a:avLst/>
            </a:prstGeom>
            <a:noFill/>
          </p:spPr>
          <p:txBody>
            <a:bodyPr wrap="square" rtlCol="0">
              <a:spAutoFit/>
            </a:bodyPr>
            <a:lstStyle/>
            <a:p>
              <a:pPr>
                <a:spcBef>
                  <a:spcPts val="0"/>
                </a:spcBef>
                <a:spcAft>
                  <a:spcPts val="0"/>
                </a:spcAft>
                <a:buClr>
                  <a:schemeClr val="bg1"/>
                </a:buClr>
              </a:pPr>
              <a:r>
                <a:rPr lang="pl-PL" sz="1200" b="1" dirty="0" smtClean="0">
                  <a:solidFill>
                    <a:schemeClr val="tx2"/>
                  </a:solidFill>
                  <a:latin typeface="+mn-lt"/>
                </a:rPr>
                <a:t>Zarządzanie Cash Flow</a:t>
              </a:r>
              <a:endParaRPr lang="pl-PL" sz="1200" b="1" dirty="0">
                <a:solidFill>
                  <a:schemeClr val="tx2"/>
                </a:solidFill>
                <a:latin typeface="+mn-lt"/>
              </a:endParaRPr>
            </a:p>
          </p:txBody>
        </p:sp>
        <p:sp>
          <p:nvSpPr>
            <p:cNvPr id="10" name="TextBox 9"/>
            <p:cNvSpPr txBox="1"/>
            <p:nvPr/>
          </p:nvSpPr>
          <p:spPr>
            <a:xfrm>
              <a:off x="3043094" y="1212849"/>
              <a:ext cx="1520729" cy="707886"/>
            </a:xfrm>
            <a:prstGeom prst="rect">
              <a:avLst/>
            </a:prstGeom>
            <a:noFill/>
          </p:spPr>
          <p:txBody>
            <a:bodyPr wrap="square" rtlCol="0">
              <a:spAutoFit/>
            </a:bodyPr>
            <a:lstStyle/>
            <a:p>
              <a:pPr>
                <a:spcBef>
                  <a:spcPts val="0"/>
                </a:spcBef>
                <a:spcAft>
                  <a:spcPts val="0"/>
                </a:spcAft>
                <a:buClr>
                  <a:schemeClr val="bg1"/>
                </a:buClr>
              </a:pPr>
              <a:r>
                <a:rPr lang="pl-PL" sz="800" dirty="0">
                  <a:solidFill>
                    <a:schemeClr val="tx2"/>
                  </a:solidFill>
                  <a:latin typeface="+mn-lt"/>
                </a:rPr>
                <a:t>Pomoc w zakresie zarządzania przepływami pieniężnymi dzięki odpowiedniemu rozłożeniu płatności</a:t>
              </a:r>
            </a:p>
          </p:txBody>
        </p:sp>
      </p:grpSp>
      <p:grpSp>
        <p:nvGrpSpPr>
          <p:cNvPr id="16" name="Group 15"/>
          <p:cNvGrpSpPr/>
          <p:nvPr/>
        </p:nvGrpSpPr>
        <p:grpSpPr>
          <a:xfrm>
            <a:off x="5774480" y="941761"/>
            <a:ext cx="2375789" cy="2382498"/>
            <a:chOff x="5774480" y="941761"/>
            <a:chExt cx="2375789" cy="2382498"/>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4480" y="948470"/>
              <a:ext cx="2375789" cy="2375789"/>
            </a:xfrm>
            <a:prstGeom prst="rect">
              <a:avLst/>
            </a:prstGeom>
          </p:spPr>
        </p:pic>
        <p:sp>
          <p:nvSpPr>
            <p:cNvPr id="11" name="TextBox 10"/>
            <p:cNvSpPr txBox="1"/>
            <p:nvPr/>
          </p:nvSpPr>
          <p:spPr>
            <a:xfrm>
              <a:off x="5774480" y="941761"/>
              <a:ext cx="2034746" cy="338554"/>
            </a:xfrm>
            <a:prstGeom prst="rect">
              <a:avLst/>
            </a:prstGeom>
            <a:noFill/>
          </p:spPr>
          <p:txBody>
            <a:bodyPr wrap="square" rtlCol="0">
              <a:spAutoFit/>
            </a:bodyPr>
            <a:lstStyle/>
            <a:p>
              <a:pPr>
                <a:spcBef>
                  <a:spcPts val="0"/>
                </a:spcBef>
                <a:spcAft>
                  <a:spcPts val="0"/>
                </a:spcAft>
                <a:buClr>
                  <a:schemeClr val="bg1"/>
                </a:buClr>
              </a:pPr>
              <a:r>
                <a:rPr lang="pl-PL" sz="1600" b="1" dirty="0">
                  <a:solidFill>
                    <a:schemeClr val="tx2"/>
                  </a:solidFill>
                  <a:latin typeface="+mn-lt"/>
                </a:rPr>
                <a:t>Elastyczność</a:t>
              </a:r>
            </a:p>
          </p:txBody>
        </p:sp>
        <p:sp>
          <p:nvSpPr>
            <p:cNvPr id="12" name="TextBox 11"/>
            <p:cNvSpPr txBox="1"/>
            <p:nvPr/>
          </p:nvSpPr>
          <p:spPr>
            <a:xfrm>
              <a:off x="5782295" y="1244191"/>
              <a:ext cx="1520729" cy="646331"/>
            </a:xfrm>
            <a:prstGeom prst="rect">
              <a:avLst/>
            </a:prstGeom>
            <a:noFill/>
          </p:spPr>
          <p:txBody>
            <a:bodyPr wrap="square" rtlCol="0">
              <a:spAutoFit/>
            </a:bodyPr>
            <a:lstStyle/>
            <a:p>
              <a:pPr>
                <a:spcBef>
                  <a:spcPts val="0"/>
                </a:spcBef>
                <a:spcAft>
                  <a:spcPts val="0"/>
                </a:spcAft>
                <a:buClr>
                  <a:schemeClr val="bg1"/>
                </a:buClr>
              </a:pPr>
              <a:r>
                <a:rPr lang="pl-PL" sz="900" dirty="0">
                  <a:solidFill>
                    <a:schemeClr val="tx2"/>
                  </a:solidFill>
                  <a:latin typeface="+mn-lt"/>
                </a:rPr>
                <a:t>Zindywidualizowane warunki płatności, odpowiadające potrzebom firmy</a:t>
              </a:r>
            </a:p>
          </p:txBody>
        </p:sp>
      </p:grpSp>
    </p:spTree>
    <p:extLst>
      <p:ext uri="{BB962C8B-B14F-4D97-AF65-F5344CB8AC3E}">
        <p14:creationId xmlns:p14="http://schemas.microsoft.com/office/powerpoint/2010/main" val="435603468"/>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Pakiet rozwiązań Dell Financial </a:t>
            </a:r>
            <a:r>
              <a:rPr lang="pl-PL" dirty="0">
                <a:solidFill>
                  <a:srgbClr val="007DB8"/>
                </a:solidFill>
              </a:rPr>
              <a:t>Services</a:t>
            </a:r>
          </a:p>
        </p:txBody>
      </p:sp>
      <p:sp>
        <p:nvSpPr>
          <p:cNvPr id="11" name="TextBox 10"/>
          <p:cNvSpPr txBox="1"/>
          <p:nvPr/>
        </p:nvSpPr>
        <p:spPr>
          <a:xfrm>
            <a:off x="3101222" y="1441442"/>
            <a:ext cx="3007024" cy="2319609"/>
          </a:xfrm>
          <a:prstGeom prst="rect">
            <a:avLst/>
          </a:prstGeom>
          <a:noFill/>
        </p:spPr>
        <p:txBody>
          <a:bodyPr wrap="square" rtlCol="0">
            <a:spAutoFit/>
          </a:bodyPr>
          <a:lstStyle/>
          <a:p>
            <a:pPr>
              <a:lnSpc>
                <a:spcPct val="105000"/>
              </a:lnSpc>
              <a:spcBef>
                <a:spcPct val="30000"/>
              </a:spcBef>
            </a:pPr>
            <a:r>
              <a:rPr lang="pl-PL" sz="1800" b="1" dirty="0">
                <a:solidFill>
                  <a:srgbClr val="444444"/>
                </a:solidFill>
                <a:latin typeface="Arial"/>
              </a:rPr>
              <a:t>Leasing oparty o rzeczywistą wartość rynkową</a:t>
            </a:r>
            <a:endParaRPr lang="pl-PL" sz="2000" b="1" dirty="0">
              <a:solidFill>
                <a:srgbClr val="444444"/>
              </a:solidFill>
              <a:latin typeface="Arial"/>
            </a:endParaRPr>
          </a:p>
          <a:p>
            <a:pPr>
              <a:lnSpc>
                <a:spcPct val="105000"/>
              </a:lnSpc>
              <a:spcBef>
                <a:spcPts val="396"/>
              </a:spcBef>
            </a:pPr>
            <a:r>
              <a:rPr lang="pl-PL" sz="1200" dirty="0">
                <a:solidFill>
                  <a:srgbClr val="444444"/>
                </a:solidFill>
                <a:latin typeface="Arial"/>
              </a:rPr>
              <a:t>Zachęca do regularnej wymiany urządzeń i obniża koszt całkowity usług obliczeniowych</a:t>
            </a:r>
          </a:p>
          <a:p>
            <a:pPr indent="119063">
              <a:lnSpc>
                <a:spcPct val="105000"/>
              </a:lnSpc>
              <a:spcBef>
                <a:spcPts val="396"/>
              </a:spcBef>
              <a:buFont typeface="Arial"/>
              <a:buChar char="•"/>
            </a:pPr>
            <a:endParaRPr lang="pl-PL" sz="1200" dirty="0">
              <a:solidFill>
                <a:srgbClr val="444444"/>
              </a:solidFill>
              <a:latin typeface="Arial"/>
            </a:endParaRPr>
          </a:p>
          <a:p>
            <a:pPr>
              <a:lnSpc>
                <a:spcPct val="105000"/>
              </a:lnSpc>
              <a:spcBef>
                <a:spcPct val="30000"/>
              </a:spcBef>
            </a:pPr>
            <a:r>
              <a:rPr lang="pl-PL" sz="1800" b="1" dirty="0">
                <a:solidFill>
                  <a:srgbClr val="444444"/>
                </a:solidFill>
                <a:latin typeface="Arial"/>
              </a:rPr>
              <a:t>Zakończenie leasingu</a:t>
            </a:r>
            <a:endParaRPr lang="pl-PL" sz="2000" b="1" dirty="0">
              <a:solidFill>
                <a:srgbClr val="444444"/>
              </a:solidFill>
              <a:latin typeface="Arial"/>
            </a:endParaRPr>
          </a:p>
          <a:p>
            <a:pPr>
              <a:lnSpc>
                <a:spcPct val="105000"/>
              </a:lnSpc>
              <a:spcBef>
                <a:spcPts val="396"/>
              </a:spcBef>
            </a:pPr>
            <a:r>
              <a:rPr lang="pl-PL" sz="1200" dirty="0">
                <a:solidFill>
                  <a:srgbClr val="444444"/>
                </a:solidFill>
                <a:latin typeface="Arial"/>
              </a:rPr>
              <a:t>Możliwość przedłużenia, wykupu lub zwrotu składników majątkowych.        Usługi zwrotu oparte na opłatach, z certyfikatem usunięcia danych i opcjami logistycznymi</a:t>
            </a:r>
          </a:p>
          <a:p>
            <a:pPr indent="119063">
              <a:lnSpc>
                <a:spcPct val="105000"/>
              </a:lnSpc>
              <a:spcBef>
                <a:spcPts val="396"/>
              </a:spcBef>
              <a:buFont typeface="Arial"/>
              <a:buChar char="•"/>
            </a:pPr>
            <a:endParaRPr lang="pl-PL" sz="1200" dirty="0">
              <a:solidFill>
                <a:srgbClr val="444444"/>
              </a:solidFill>
              <a:latin typeface="Arial"/>
            </a:endParaRPr>
          </a:p>
        </p:txBody>
      </p:sp>
      <p:grpSp>
        <p:nvGrpSpPr>
          <p:cNvPr id="9" name="Group 8"/>
          <p:cNvGrpSpPr/>
          <p:nvPr/>
        </p:nvGrpSpPr>
        <p:grpSpPr>
          <a:xfrm>
            <a:off x="274318" y="948470"/>
            <a:ext cx="2375789" cy="3305554"/>
            <a:chOff x="274318" y="948470"/>
            <a:chExt cx="2375789" cy="330555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18" y="948470"/>
              <a:ext cx="2375789" cy="3305554"/>
            </a:xfrm>
            <a:prstGeom prst="rect">
              <a:avLst/>
            </a:prstGeom>
          </p:spPr>
        </p:pic>
        <p:sp>
          <p:nvSpPr>
            <p:cNvPr id="7" name="TextBox 6"/>
            <p:cNvSpPr txBox="1"/>
            <p:nvPr/>
          </p:nvSpPr>
          <p:spPr>
            <a:xfrm>
              <a:off x="285751" y="1249514"/>
              <a:ext cx="1641904" cy="646331"/>
            </a:xfrm>
            <a:prstGeom prst="rect">
              <a:avLst/>
            </a:prstGeom>
            <a:noFill/>
          </p:spPr>
          <p:txBody>
            <a:bodyPr wrap="square" rtlCol="0">
              <a:spAutoFit/>
            </a:bodyPr>
            <a:lstStyle/>
            <a:p>
              <a:pPr>
                <a:spcBef>
                  <a:spcPts val="0"/>
                </a:spcBef>
                <a:spcAft>
                  <a:spcPts val="0"/>
                </a:spcAft>
                <a:buClr>
                  <a:schemeClr val="bg1"/>
                </a:buClr>
              </a:pPr>
              <a:r>
                <a:rPr lang="pl-PL" sz="900" dirty="0">
                  <a:solidFill>
                    <a:schemeClr val="tx2"/>
                  </a:solidFill>
                  <a:latin typeface="+mn-lt"/>
                </a:rPr>
                <a:t>Wprowadzenie cyklu systematycznej rotacji dla zapewnienia maksymalizacji okresu eksploatacyjnego</a:t>
              </a:r>
            </a:p>
          </p:txBody>
        </p:sp>
        <p:sp>
          <p:nvSpPr>
            <p:cNvPr id="8" name="TextBox 7"/>
            <p:cNvSpPr txBox="1"/>
            <p:nvPr/>
          </p:nvSpPr>
          <p:spPr>
            <a:xfrm>
              <a:off x="295551" y="986257"/>
              <a:ext cx="2034746" cy="338554"/>
            </a:xfrm>
            <a:prstGeom prst="rect">
              <a:avLst/>
            </a:prstGeom>
            <a:noFill/>
          </p:spPr>
          <p:txBody>
            <a:bodyPr wrap="square" rtlCol="0">
              <a:spAutoFit/>
            </a:bodyPr>
            <a:lstStyle/>
            <a:p>
              <a:pPr>
                <a:spcBef>
                  <a:spcPts val="0"/>
                </a:spcBef>
                <a:spcAft>
                  <a:spcPts val="0"/>
                </a:spcAft>
                <a:buClr>
                  <a:schemeClr val="bg1"/>
                </a:buClr>
              </a:pPr>
              <a:r>
                <a:rPr lang="pl-PL" sz="1600" b="1" dirty="0">
                  <a:solidFill>
                    <a:schemeClr val="tx2"/>
                  </a:solidFill>
                  <a:latin typeface="+mn-lt"/>
                </a:rPr>
                <a:t>Rotacja</a:t>
              </a:r>
            </a:p>
          </p:txBody>
        </p:sp>
      </p:grpSp>
    </p:spTree>
    <p:extLst>
      <p:ext uri="{BB962C8B-B14F-4D97-AF65-F5344CB8AC3E}">
        <p14:creationId xmlns:p14="http://schemas.microsoft.com/office/powerpoint/2010/main" val="2768260877"/>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Pakiet rozwiązań Dell Financial </a:t>
            </a:r>
            <a:r>
              <a:rPr lang="pl-PL" dirty="0">
                <a:solidFill>
                  <a:srgbClr val="007DB8"/>
                </a:solidFill>
              </a:rPr>
              <a:t>Services</a:t>
            </a:r>
          </a:p>
        </p:txBody>
      </p:sp>
      <p:sp>
        <p:nvSpPr>
          <p:cNvPr id="5" name="TextBox 4"/>
          <p:cNvSpPr txBox="1"/>
          <p:nvPr/>
        </p:nvSpPr>
        <p:spPr>
          <a:xfrm>
            <a:off x="3110747" y="2016697"/>
            <a:ext cx="5236840" cy="2074414"/>
          </a:xfrm>
          <a:prstGeom prst="rect">
            <a:avLst/>
          </a:prstGeom>
          <a:noFill/>
        </p:spPr>
        <p:txBody>
          <a:bodyPr wrap="square" rtlCol="0">
            <a:spAutoFit/>
          </a:bodyPr>
          <a:lstStyle/>
          <a:p>
            <a:pPr>
              <a:lnSpc>
                <a:spcPct val="105000"/>
              </a:lnSpc>
              <a:spcBef>
                <a:spcPct val="30000"/>
              </a:spcBef>
            </a:pPr>
            <a:r>
              <a:rPr lang="pl-PL" sz="1800" b="1" dirty="0">
                <a:solidFill>
                  <a:srgbClr val="444444"/>
                </a:solidFill>
                <a:latin typeface="Arial"/>
              </a:rPr>
              <a:t>Leasing finansowy                     </a:t>
            </a:r>
            <a:endParaRPr lang="pl-PL" sz="1800" dirty="0">
              <a:solidFill>
                <a:srgbClr val="444444"/>
              </a:solidFill>
              <a:latin typeface="Arial"/>
            </a:endParaRPr>
          </a:p>
          <a:p>
            <a:pPr>
              <a:lnSpc>
                <a:spcPct val="105000"/>
              </a:lnSpc>
              <a:spcBef>
                <a:spcPts val="396"/>
              </a:spcBef>
            </a:pPr>
            <a:r>
              <a:rPr lang="pl-PL" sz="1200" dirty="0">
                <a:solidFill>
                  <a:srgbClr val="444444"/>
                </a:solidFill>
                <a:latin typeface="Arial"/>
              </a:rPr>
              <a:t>Oferuje przystępne nabywanie technologii dzięki płatnościom ujętym w budżecie </a:t>
            </a:r>
          </a:p>
          <a:p>
            <a:pPr>
              <a:lnSpc>
                <a:spcPct val="105000"/>
              </a:lnSpc>
              <a:spcBef>
                <a:spcPct val="30000"/>
              </a:spcBef>
            </a:pPr>
            <a:r>
              <a:rPr lang="pl-PL" sz="1800" b="1" dirty="0" smtClean="0">
                <a:solidFill>
                  <a:srgbClr val="444444"/>
                </a:solidFill>
                <a:latin typeface="Arial"/>
              </a:rPr>
              <a:t>Kredyt bankowy – technologiczna pożyczka na projekty IT</a:t>
            </a:r>
            <a:r>
              <a:rPr lang="pl-PL" dirty="0" smtClean="0"/>
              <a:t> </a:t>
            </a:r>
            <a:endParaRPr lang="pl-PL" sz="3200" b="1" dirty="0">
              <a:solidFill>
                <a:srgbClr val="444444"/>
              </a:solidFill>
              <a:latin typeface="Arial"/>
            </a:endParaRPr>
          </a:p>
          <a:p>
            <a:pPr>
              <a:lnSpc>
                <a:spcPct val="105000"/>
              </a:lnSpc>
              <a:spcBef>
                <a:spcPts val="396"/>
              </a:spcBef>
            </a:pPr>
            <a:r>
              <a:rPr lang="pl-PL" sz="1200" dirty="0">
                <a:solidFill>
                  <a:srgbClr val="444444"/>
                </a:solidFill>
                <a:latin typeface="Arial"/>
              </a:rPr>
              <a:t>Płać w ratach za </a:t>
            </a:r>
            <a:r>
              <a:rPr lang="pl-PL" sz="1200" dirty="0" smtClean="0">
                <a:solidFill>
                  <a:srgbClr val="444444"/>
                </a:solidFill>
                <a:latin typeface="Arial"/>
              </a:rPr>
              <a:t>projekty IT, sprzęt, oprogramowanie </a:t>
            </a:r>
            <a:r>
              <a:rPr lang="pl-PL" sz="1200" dirty="0">
                <a:solidFill>
                  <a:srgbClr val="444444"/>
                </a:solidFill>
                <a:latin typeface="Arial"/>
              </a:rPr>
              <a:t>i usługi</a:t>
            </a:r>
          </a:p>
          <a:p>
            <a:pPr indent="119063">
              <a:lnSpc>
                <a:spcPct val="105000"/>
              </a:lnSpc>
              <a:spcBef>
                <a:spcPts val="396"/>
              </a:spcBef>
              <a:buFont typeface="Arial"/>
              <a:buChar char="•"/>
            </a:pPr>
            <a:endParaRPr lang="pl-PL" sz="1200" dirty="0">
              <a:solidFill>
                <a:srgbClr val="444444"/>
              </a:solidFill>
              <a:latin typeface="Arial"/>
            </a:endParaRPr>
          </a:p>
        </p:txBody>
      </p:sp>
      <p:grpSp>
        <p:nvGrpSpPr>
          <p:cNvPr id="10" name="Group 9"/>
          <p:cNvGrpSpPr/>
          <p:nvPr/>
        </p:nvGrpSpPr>
        <p:grpSpPr>
          <a:xfrm>
            <a:off x="274318" y="943674"/>
            <a:ext cx="2377391" cy="3307783"/>
            <a:chOff x="274318" y="943674"/>
            <a:chExt cx="2377391" cy="3307783"/>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18" y="943674"/>
              <a:ext cx="2377391" cy="3307783"/>
            </a:xfrm>
            <a:prstGeom prst="rect">
              <a:avLst/>
            </a:prstGeom>
          </p:spPr>
        </p:pic>
        <p:sp>
          <p:nvSpPr>
            <p:cNvPr id="8" name="TextBox 7"/>
            <p:cNvSpPr txBox="1"/>
            <p:nvPr/>
          </p:nvSpPr>
          <p:spPr>
            <a:xfrm>
              <a:off x="299069" y="992085"/>
              <a:ext cx="2034746" cy="338554"/>
            </a:xfrm>
            <a:prstGeom prst="rect">
              <a:avLst/>
            </a:prstGeom>
            <a:noFill/>
          </p:spPr>
          <p:txBody>
            <a:bodyPr wrap="square" rtlCol="0">
              <a:spAutoFit/>
            </a:bodyPr>
            <a:lstStyle/>
            <a:p>
              <a:pPr>
                <a:spcBef>
                  <a:spcPts val="0"/>
                </a:spcBef>
                <a:spcAft>
                  <a:spcPts val="0"/>
                </a:spcAft>
                <a:buClr>
                  <a:schemeClr val="bg1"/>
                </a:buClr>
              </a:pPr>
              <a:r>
                <a:rPr lang="pl-PL" sz="1600" b="1" dirty="0">
                  <a:solidFill>
                    <a:schemeClr val="tx2"/>
                  </a:solidFill>
                  <a:latin typeface="+mn-lt"/>
                </a:rPr>
                <a:t>Zarządzanie</a:t>
              </a:r>
            </a:p>
          </p:txBody>
        </p:sp>
        <p:sp>
          <p:nvSpPr>
            <p:cNvPr id="9" name="TextBox 8"/>
            <p:cNvSpPr txBox="1"/>
            <p:nvPr/>
          </p:nvSpPr>
          <p:spPr>
            <a:xfrm>
              <a:off x="299069" y="1330639"/>
              <a:ext cx="1520729" cy="523220"/>
            </a:xfrm>
            <a:prstGeom prst="rect">
              <a:avLst/>
            </a:prstGeom>
            <a:noFill/>
          </p:spPr>
          <p:txBody>
            <a:bodyPr wrap="square" rtlCol="0">
              <a:spAutoFit/>
            </a:bodyPr>
            <a:lstStyle/>
            <a:p>
              <a:pPr>
                <a:spcBef>
                  <a:spcPts val="0"/>
                </a:spcBef>
                <a:spcAft>
                  <a:spcPts val="0"/>
                </a:spcAft>
                <a:buClr>
                  <a:schemeClr val="bg1"/>
                </a:buClr>
              </a:pPr>
              <a:r>
                <a:rPr lang="pl-PL" sz="700" dirty="0">
                  <a:solidFill>
                    <a:schemeClr val="tx2"/>
                  </a:solidFill>
                  <a:latin typeface="+mn-lt"/>
                </a:rPr>
                <a:t>Pomoc w zakresie zarządzania przepływami pieniężnymi dzięki odpowiedniemu rozłożeniu płatności</a:t>
              </a:r>
            </a:p>
          </p:txBody>
        </p:sp>
      </p:grpSp>
    </p:spTree>
    <p:extLst>
      <p:ext uri="{BB962C8B-B14F-4D97-AF65-F5344CB8AC3E}">
        <p14:creationId xmlns:p14="http://schemas.microsoft.com/office/powerpoint/2010/main" val="1632024827"/>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Pakiet rozwiązań Dell Financial </a:t>
            </a:r>
            <a:r>
              <a:rPr lang="pl-PL" dirty="0">
                <a:solidFill>
                  <a:srgbClr val="007DB8"/>
                </a:solidFill>
              </a:rPr>
              <a:t>Services</a:t>
            </a:r>
          </a:p>
        </p:txBody>
      </p:sp>
      <p:sp>
        <p:nvSpPr>
          <p:cNvPr id="5" name="TextBox 4"/>
          <p:cNvSpPr txBox="1"/>
          <p:nvPr/>
        </p:nvSpPr>
        <p:spPr>
          <a:xfrm>
            <a:off x="3074534" y="1432749"/>
            <a:ext cx="3790796" cy="3913892"/>
          </a:xfrm>
          <a:prstGeom prst="rect">
            <a:avLst/>
          </a:prstGeom>
          <a:noFill/>
        </p:spPr>
        <p:txBody>
          <a:bodyPr wrap="square" rtlCol="0">
            <a:spAutoFit/>
          </a:bodyPr>
          <a:lstStyle/>
          <a:p>
            <a:pPr>
              <a:lnSpc>
                <a:spcPct val="105000"/>
              </a:lnSpc>
              <a:spcBef>
                <a:spcPct val="30000"/>
              </a:spcBef>
            </a:pPr>
            <a:r>
              <a:rPr lang="pl-PL" sz="1800" b="1" dirty="0" smtClean="0">
                <a:solidFill>
                  <a:srgbClr val="444444"/>
                </a:solidFill>
                <a:latin typeface="Arial"/>
              </a:rPr>
              <a:t>Elastyczne płatności </a:t>
            </a:r>
            <a:endParaRPr lang="pl-PL" sz="1800" b="1" dirty="0">
              <a:solidFill>
                <a:srgbClr val="444444"/>
              </a:solidFill>
              <a:latin typeface="Arial"/>
            </a:endParaRPr>
          </a:p>
          <a:p>
            <a:pPr>
              <a:lnSpc>
                <a:spcPct val="105000"/>
              </a:lnSpc>
              <a:spcBef>
                <a:spcPts val="396"/>
              </a:spcBef>
            </a:pPr>
            <a:r>
              <a:rPr lang="pl-PL" sz="1200" dirty="0" smtClean="0">
                <a:solidFill>
                  <a:srgbClr val="444444"/>
                </a:solidFill>
                <a:latin typeface="Arial"/>
              </a:rPr>
              <a:t>Odraczone, przesuniete w czasie płatności za technologie, nawet o </a:t>
            </a:r>
            <a:r>
              <a:rPr lang="pl-PL" sz="1200" dirty="0">
                <a:solidFill>
                  <a:srgbClr val="444444"/>
                </a:solidFill>
                <a:latin typeface="Arial"/>
              </a:rPr>
              <a:t>kilka </a:t>
            </a:r>
            <a:r>
              <a:rPr lang="pl-PL" sz="1200" dirty="0" smtClean="0">
                <a:solidFill>
                  <a:srgbClr val="444444"/>
                </a:solidFill>
                <a:latin typeface="Arial"/>
              </a:rPr>
              <a:t>miesięcy gdyb brak budżetu w tym roku</a:t>
            </a:r>
            <a:endParaRPr lang="pl-PL" sz="1200" dirty="0">
              <a:solidFill>
                <a:srgbClr val="444444"/>
              </a:solidFill>
              <a:latin typeface="Arial"/>
            </a:endParaRPr>
          </a:p>
          <a:p>
            <a:pPr>
              <a:lnSpc>
                <a:spcPct val="105000"/>
              </a:lnSpc>
              <a:spcBef>
                <a:spcPts val="396"/>
              </a:spcBef>
            </a:pPr>
            <a:endParaRPr lang="pl-PL" sz="1200" b="1" dirty="0">
              <a:solidFill>
                <a:srgbClr val="444444"/>
              </a:solidFill>
              <a:latin typeface="Arial"/>
            </a:endParaRPr>
          </a:p>
          <a:p>
            <a:pPr>
              <a:lnSpc>
                <a:spcPct val="105000"/>
              </a:lnSpc>
              <a:spcBef>
                <a:spcPts val="396"/>
              </a:spcBef>
            </a:pPr>
            <a:r>
              <a:rPr lang="pl-PL" sz="1800" b="1" dirty="0">
                <a:solidFill>
                  <a:srgbClr val="444444"/>
                </a:solidFill>
                <a:latin typeface="Arial"/>
              </a:rPr>
              <a:t>Produkty </a:t>
            </a:r>
            <a:r>
              <a:rPr lang="pl-PL" sz="1800" b="1" dirty="0" smtClean="0">
                <a:solidFill>
                  <a:srgbClr val="444444"/>
                </a:solidFill>
                <a:latin typeface="Arial"/>
              </a:rPr>
              <a:t>OpenScale i finansowanie licencji VMware</a:t>
            </a:r>
            <a:endParaRPr lang="pl-PL" sz="1800" b="1" dirty="0">
              <a:solidFill>
                <a:srgbClr val="444444"/>
              </a:solidFill>
              <a:latin typeface="Arial"/>
            </a:endParaRPr>
          </a:p>
          <a:p>
            <a:pPr>
              <a:lnSpc>
                <a:spcPct val="105000"/>
              </a:lnSpc>
              <a:spcBef>
                <a:spcPts val="396"/>
              </a:spcBef>
            </a:pPr>
            <a:r>
              <a:rPr lang="pl-PL" sz="1200" dirty="0">
                <a:solidFill>
                  <a:srgbClr val="444444"/>
                </a:solidFill>
                <a:latin typeface="Arial"/>
              </a:rPr>
              <a:t>Wdrażaj technologie na własnych warunkach z elastycznymi, prostymi i ekonomicznymi opcjami płatności</a:t>
            </a:r>
          </a:p>
          <a:p>
            <a:pPr>
              <a:lnSpc>
                <a:spcPct val="105000"/>
              </a:lnSpc>
              <a:spcBef>
                <a:spcPts val="396"/>
              </a:spcBef>
            </a:pPr>
            <a:endParaRPr lang="pl-PL" sz="1200" b="1" dirty="0">
              <a:solidFill>
                <a:srgbClr val="444444"/>
              </a:solidFill>
              <a:latin typeface="Arial"/>
            </a:endParaRPr>
          </a:p>
          <a:p>
            <a:pPr>
              <a:lnSpc>
                <a:spcPct val="105000"/>
              </a:lnSpc>
              <a:spcBef>
                <a:spcPts val="396"/>
              </a:spcBef>
            </a:pPr>
            <a:r>
              <a:rPr lang="pl-PL" sz="1800" b="1" dirty="0" smtClean="0"/>
              <a:t>PC/NB (Klient) </a:t>
            </a:r>
            <a:r>
              <a:rPr lang="pl-PL" sz="1800" b="1" dirty="0"/>
              <a:t>jako usługa</a:t>
            </a:r>
            <a:r>
              <a:rPr lang="pl-PL" sz="1800" dirty="0"/>
              <a:t> </a:t>
            </a:r>
          </a:p>
          <a:p>
            <a:r>
              <a:rPr lang="pl-PL" sz="1200" dirty="0"/>
              <a:t>Jedna, przewidywalna, przystępna cena na stanowisko miesięcznie dla w pełni obsługiwanych komputerów stacjonarnych i laptopów Dell</a:t>
            </a:r>
          </a:p>
          <a:p>
            <a:pPr indent="119063">
              <a:lnSpc>
                <a:spcPct val="105000"/>
              </a:lnSpc>
              <a:spcBef>
                <a:spcPts val="396"/>
              </a:spcBef>
              <a:buFont typeface="Arial"/>
              <a:buChar char="•"/>
            </a:pPr>
            <a:endParaRPr lang="pl-PL" sz="1200" dirty="0">
              <a:solidFill>
                <a:srgbClr val="444444"/>
              </a:solidFill>
              <a:latin typeface="Arial"/>
            </a:endParaRPr>
          </a:p>
        </p:txBody>
      </p:sp>
      <p:grpSp>
        <p:nvGrpSpPr>
          <p:cNvPr id="4" name="Group 3"/>
          <p:cNvGrpSpPr/>
          <p:nvPr/>
        </p:nvGrpSpPr>
        <p:grpSpPr>
          <a:xfrm>
            <a:off x="285750" y="948472"/>
            <a:ext cx="2368406" cy="3295282"/>
            <a:chOff x="285750" y="948472"/>
            <a:chExt cx="2368406" cy="329528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 y="948472"/>
              <a:ext cx="2368406" cy="3295282"/>
            </a:xfrm>
            <a:prstGeom prst="rect">
              <a:avLst/>
            </a:prstGeom>
          </p:spPr>
        </p:pic>
        <p:sp>
          <p:nvSpPr>
            <p:cNvPr id="9" name="TextBox 8"/>
            <p:cNvSpPr txBox="1"/>
            <p:nvPr/>
          </p:nvSpPr>
          <p:spPr>
            <a:xfrm>
              <a:off x="290047" y="991560"/>
              <a:ext cx="2034746" cy="338554"/>
            </a:xfrm>
            <a:prstGeom prst="rect">
              <a:avLst/>
            </a:prstGeom>
            <a:noFill/>
          </p:spPr>
          <p:txBody>
            <a:bodyPr wrap="square" rtlCol="0">
              <a:spAutoFit/>
            </a:bodyPr>
            <a:lstStyle/>
            <a:p>
              <a:pPr>
                <a:spcBef>
                  <a:spcPts val="0"/>
                </a:spcBef>
                <a:spcAft>
                  <a:spcPts val="0"/>
                </a:spcAft>
                <a:buClr>
                  <a:schemeClr val="bg1"/>
                </a:buClr>
              </a:pPr>
              <a:r>
                <a:rPr lang="pl-PL" sz="1600" b="1" dirty="0">
                  <a:solidFill>
                    <a:schemeClr val="tx2"/>
                  </a:solidFill>
                  <a:latin typeface="+mn-lt"/>
                </a:rPr>
                <a:t>Elastyczność</a:t>
              </a:r>
            </a:p>
          </p:txBody>
        </p:sp>
        <p:sp>
          <p:nvSpPr>
            <p:cNvPr id="10" name="TextBox 9"/>
            <p:cNvSpPr txBox="1"/>
            <p:nvPr/>
          </p:nvSpPr>
          <p:spPr>
            <a:xfrm>
              <a:off x="285750" y="1244193"/>
              <a:ext cx="1520729" cy="646331"/>
            </a:xfrm>
            <a:prstGeom prst="rect">
              <a:avLst/>
            </a:prstGeom>
            <a:noFill/>
          </p:spPr>
          <p:txBody>
            <a:bodyPr wrap="square" rtlCol="0">
              <a:spAutoFit/>
            </a:bodyPr>
            <a:lstStyle/>
            <a:p>
              <a:pPr>
                <a:spcBef>
                  <a:spcPts val="0"/>
                </a:spcBef>
                <a:spcAft>
                  <a:spcPts val="0"/>
                </a:spcAft>
                <a:buClr>
                  <a:schemeClr val="bg1"/>
                </a:buClr>
              </a:pPr>
              <a:r>
                <a:rPr lang="pl-PL" sz="900" dirty="0">
                  <a:solidFill>
                    <a:schemeClr val="tx2"/>
                  </a:solidFill>
                  <a:latin typeface="+mn-lt"/>
                </a:rPr>
                <a:t>Zindywidualizowane warunki płatności, odpowiadające potrzebom firmy</a:t>
              </a:r>
            </a:p>
          </p:txBody>
        </p:sp>
      </p:grpSp>
    </p:spTree>
    <p:extLst>
      <p:ext uri="{BB962C8B-B14F-4D97-AF65-F5344CB8AC3E}">
        <p14:creationId xmlns:p14="http://schemas.microsoft.com/office/powerpoint/2010/main" val="791637921"/>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 y="1086359"/>
            <a:ext cx="4571056" cy="369565"/>
            <a:chOff x="1" y="1417505"/>
            <a:chExt cx="4571056" cy="369565"/>
          </a:xfrm>
        </p:grpSpPr>
        <p:sp>
          <p:nvSpPr>
            <p:cNvPr id="39" name="Pentagon 38"/>
            <p:cNvSpPr/>
            <p:nvPr/>
          </p:nvSpPr>
          <p:spPr>
            <a:xfrm>
              <a:off x="1" y="1417505"/>
              <a:ext cx="3858321" cy="351117"/>
            </a:xfrm>
            <a:prstGeom prst="homePlate">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800" dirty="0" err="1">
                <a:solidFill>
                  <a:schemeClr val="tx2"/>
                </a:solidFill>
                <a:latin typeface="+mn-lt"/>
              </a:endParaRPr>
            </a:p>
          </p:txBody>
        </p:sp>
        <p:sp>
          <p:nvSpPr>
            <p:cNvPr id="8" name="Rectangle 7"/>
            <p:cNvSpPr/>
            <p:nvPr/>
          </p:nvSpPr>
          <p:spPr>
            <a:xfrm>
              <a:off x="151870" y="1440823"/>
              <a:ext cx="4419187" cy="346247"/>
            </a:xfrm>
            <a:prstGeom prst="rect">
              <a:avLst/>
            </a:prstGeom>
          </p:spPr>
          <p:txBody>
            <a:bodyPr wrap="square" lIns="68577" tIns="34289" rIns="68577" bIns="34289">
              <a:spAutoFit/>
            </a:bodyPr>
            <a:lstStyle/>
            <a:p>
              <a:pPr marL="342900" indent="-342900" defTabSz="514046" fontAlgn="auto">
                <a:lnSpc>
                  <a:spcPct val="90000"/>
                </a:lnSpc>
                <a:spcBef>
                  <a:spcPts val="338"/>
                </a:spcBef>
                <a:spcAft>
                  <a:spcPts val="0"/>
                </a:spcAft>
                <a:buClr>
                  <a:srgbClr val="FFD220"/>
                </a:buClr>
                <a:buFont typeface="Arial" panose="020B0604020202020204" pitchFamily="34" charset="0"/>
                <a:buChar char="•"/>
              </a:pPr>
              <a:r>
                <a:rPr lang="pl-PL" sz="1600" b="1" dirty="0">
                  <a:solidFill>
                    <a:srgbClr val="FFD220"/>
                  </a:solidFill>
                  <a:latin typeface="+mn-lt"/>
                </a:rPr>
                <a:t>Oferujemy</a:t>
              </a:r>
              <a:r>
                <a:rPr lang="pl-PL" sz="2000" dirty="0"/>
                <a:t> </a:t>
              </a:r>
              <a:r>
                <a:rPr lang="pl-PL" sz="1600" dirty="0">
                  <a:solidFill>
                    <a:schemeClr val="tx2"/>
                  </a:solidFill>
                  <a:latin typeface="+mn-lt"/>
                </a:rPr>
                <a:t>najlepsze technologie</a:t>
              </a:r>
            </a:p>
          </p:txBody>
        </p:sp>
      </p:grpSp>
      <p:sp>
        <p:nvSpPr>
          <p:cNvPr id="34" name="Title 4"/>
          <p:cNvSpPr>
            <a:spLocks noGrp="1"/>
          </p:cNvSpPr>
          <p:nvPr>
            <p:ph type="title"/>
          </p:nvPr>
        </p:nvSpPr>
        <p:spPr>
          <a:xfrm>
            <a:off x="274319" y="266400"/>
            <a:ext cx="7955280" cy="640080"/>
          </a:xfrm>
        </p:spPr>
        <p:txBody>
          <a:bodyPr/>
          <a:lstStyle/>
          <a:p>
            <a:r>
              <a:rPr lang="pl-PL" dirty="0" smtClean="0">
                <a:solidFill>
                  <a:srgbClr val="007DB8"/>
                </a:solidFill>
              </a:rPr>
              <a:t>Sprzet klasy Client </a:t>
            </a:r>
            <a:r>
              <a:rPr lang="pl-PL" dirty="0">
                <a:solidFill>
                  <a:srgbClr val="007DB8"/>
                </a:solidFill>
              </a:rPr>
              <a:t>jako usługa</a:t>
            </a:r>
            <a:r>
              <a:rPr dirty="0"/>
              <a:t/>
            </a:r>
            <a:br>
              <a:rPr dirty="0"/>
            </a:br>
            <a:endParaRPr lang="pl-PL" dirty="0"/>
          </a:p>
        </p:txBody>
      </p:sp>
      <p:grpSp>
        <p:nvGrpSpPr>
          <p:cNvPr id="50" name="Group 49"/>
          <p:cNvGrpSpPr/>
          <p:nvPr/>
        </p:nvGrpSpPr>
        <p:grpSpPr>
          <a:xfrm>
            <a:off x="-7807" y="2060481"/>
            <a:ext cx="4714236" cy="383693"/>
            <a:chOff x="-7807" y="2376064"/>
            <a:chExt cx="4714236" cy="383693"/>
          </a:xfrm>
        </p:grpSpPr>
        <p:sp>
          <p:nvSpPr>
            <p:cNvPr id="42" name="Pentagon 41"/>
            <p:cNvSpPr/>
            <p:nvPr/>
          </p:nvSpPr>
          <p:spPr>
            <a:xfrm>
              <a:off x="-7807" y="2376064"/>
              <a:ext cx="4278724" cy="351117"/>
            </a:xfrm>
            <a:prstGeom prst="homePlate">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800" dirty="0" err="1">
                <a:solidFill>
                  <a:schemeClr val="tx2"/>
                </a:solidFill>
                <a:latin typeface="+mn-lt"/>
              </a:endParaRPr>
            </a:p>
          </p:txBody>
        </p:sp>
        <p:sp>
          <p:nvSpPr>
            <p:cNvPr id="6" name="Rectangle 5"/>
            <p:cNvSpPr/>
            <p:nvPr/>
          </p:nvSpPr>
          <p:spPr>
            <a:xfrm>
              <a:off x="134429" y="2390425"/>
              <a:ext cx="4572000" cy="369332"/>
            </a:xfrm>
            <a:prstGeom prst="rect">
              <a:avLst/>
            </a:prstGeom>
          </p:spPr>
          <p:txBody>
            <a:bodyPr>
              <a:spAutoFit/>
            </a:bodyPr>
            <a:lstStyle/>
            <a:p>
              <a:pPr marL="342900" indent="-342900" defTabSz="514046" fontAlgn="auto">
                <a:lnSpc>
                  <a:spcPct val="90000"/>
                </a:lnSpc>
                <a:spcBef>
                  <a:spcPts val="338"/>
                </a:spcBef>
                <a:spcAft>
                  <a:spcPts val="0"/>
                </a:spcAft>
                <a:buClr>
                  <a:srgbClr val="FFD220"/>
                </a:buClr>
                <a:buFont typeface="Arial" panose="020B0604020202020204" pitchFamily="34" charset="0"/>
                <a:buChar char="•"/>
              </a:pPr>
              <a:r>
                <a:rPr lang="pl-PL" sz="1600" b="1" dirty="0">
                  <a:solidFill>
                    <a:srgbClr val="FFD220"/>
                  </a:solidFill>
                  <a:latin typeface="+mn-lt"/>
                </a:rPr>
                <a:t>Cena</a:t>
              </a:r>
              <a:r>
                <a:rPr lang="pl-PL" sz="2000"/>
                <a:t> </a:t>
              </a:r>
              <a:r>
                <a:rPr lang="pl-PL" sz="1600" dirty="0">
                  <a:solidFill>
                    <a:schemeClr val="tx2"/>
                  </a:solidFill>
                  <a:latin typeface="+mn-lt"/>
                </a:rPr>
                <a:t>za stanowisko miesięcznie</a:t>
              </a:r>
            </a:p>
          </p:txBody>
        </p:sp>
      </p:grpSp>
      <p:grpSp>
        <p:nvGrpSpPr>
          <p:cNvPr id="51" name="Group 50"/>
          <p:cNvGrpSpPr/>
          <p:nvPr/>
        </p:nvGrpSpPr>
        <p:grpSpPr>
          <a:xfrm>
            <a:off x="-7808" y="2552418"/>
            <a:ext cx="4714237" cy="351117"/>
            <a:chOff x="-7808" y="2864672"/>
            <a:chExt cx="4714237" cy="351117"/>
          </a:xfrm>
        </p:grpSpPr>
        <p:sp>
          <p:nvSpPr>
            <p:cNvPr id="44" name="Pentagon 43"/>
            <p:cNvSpPr/>
            <p:nvPr/>
          </p:nvSpPr>
          <p:spPr>
            <a:xfrm>
              <a:off x="-7808" y="2864672"/>
              <a:ext cx="4434841" cy="351117"/>
            </a:xfrm>
            <a:prstGeom prst="homePlate">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800" dirty="0" err="1">
                <a:solidFill>
                  <a:schemeClr val="tx2"/>
                </a:solidFill>
                <a:latin typeface="+mn-lt"/>
              </a:endParaRPr>
            </a:p>
          </p:txBody>
        </p:sp>
        <p:sp>
          <p:nvSpPr>
            <p:cNvPr id="11" name="Rectangle 10"/>
            <p:cNvSpPr/>
            <p:nvPr/>
          </p:nvSpPr>
          <p:spPr>
            <a:xfrm>
              <a:off x="134429" y="2866487"/>
              <a:ext cx="4572000" cy="313932"/>
            </a:xfrm>
            <a:prstGeom prst="rect">
              <a:avLst/>
            </a:prstGeom>
          </p:spPr>
          <p:txBody>
            <a:bodyPr>
              <a:spAutoFit/>
            </a:bodyPr>
            <a:lstStyle/>
            <a:p>
              <a:pPr marL="342900" indent="-342900" defTabSz="514046" fontAlgn="auto">
                <a:lnSpc>
                  <a:spcPct val="90000"/>
                </a:lnSpc>
                <a:spcBef>
                  <a:spcPts val="338"/>
                </a:spcBef>
                <a:spcAft>
                  <a:spcPts val="0"/>
                </a:spcAft>
                <a:buClr>
                  <a:srgbClr val="3DC6EF"/>
                </a:buClr>
                <a:buFont typeface="Arial" panose="020B0604020202020204" pitchFamily="34" charset="0"/>
                <a:buChar char="•"/>
              </a:pPr>
              <a:r>
                <a:rPr lang="pl-PL" sz="1600" dirty="0">
                  <a:solidFill>
                    <a:schemeClr val="tx2"/>
                  </a:solidFill>
                </a:rPr>
                <a:t>Wsparcie </a:t>
              </a:r>
              <a:r>
                <a:rPr lang="pl-PL" sz="1600" b="1" dirty="0">
                  <a:solidFill>
                    <a:srgbClr val="3DC6EF"/>
                  </a:solidFill>
                </a:rPr>
                <a:t>liderów w branży</a:t>
              </a:r>
            </a:p>
          </p:txBody>
        </p:sp>
      </p:grpSp>
      <p:grpSp>
        <p:nvGrpSpPr>
          <p:cNvPr id="52" name="Group 51"/>
          <p:cNvGrpSpPr/>
          <p:nvPr/>
        </p:nvGrpSpPr>
        <p:grpSpPr>
          <a:xfrm>
            <a:off x="-7808" y="3039479"/>
            <a:ext cx="4720528" cy="374888"/>
            <a:chOff x="-7808" y="3352018"/>
            <a:chExt cx="4720528" cy="374888"/>
          </a:xfrm>
        </p:grpSpPr>
        <p:sp>
          <p:nvSpPr>
            <p:cNvPr id="45" name="Pentagon 44"/>
            <p:cNvSpPr/>
            <p:nvPr/>
          </p:nvSpPr>
          <p:spPr>
            <a:xfrm>
              <a:off x="-7808" y="3352018"/>
              <a:ext cx="4601167" cy="351117"/>
            </a:xfrm>
            <a:prstGeom prst="homePlate">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800" dirty="0" err="1">
                <a:solidFill>
                  <a:schemeClr val="tx2"/>
                </a:solidFill>
                <a:latin typeface="+mn-lt"/>
              </a:endParaRPr>
            </a:p>
          </p:txBody>
        </p:sp>
        <p:sp>
          <p:nvSpPr>
            <p:cNvPr id="13" name="Rectangle 12"/>
            <p:cNvSpPr/>
            <p:nvPr/>
          </p:nvSpPr>
          <p:spPr>
            <a:xfrm>
              <a:off x="140720" y="3357574"/>
              <a:ext cx="4572000" cy="369332"/>
            </a:xfrm>
            <a:prstGeom prst="rect">
              <a:avLst/>
            </a:prstGeom>
          </p:spPr>
          <p:txBody>
            <a:bodyPr>
              <a:spAutoFit/>
            </a:bodyPr>
            <a:lstStyle/>
            <a:p>
              <a:pPr marL="285750" indent="-285750" defTabSz="514046" fontAlgn="auto">
                <a:lnSpc>
                  <a:spcPct val="90000"/>
                </a:lnSpc>
                <a:spcBef>
                  <a:spcPts val="338"/>
                </a:spcBef>
                <a:spcAft>
                  <a:spcPts val="0"/>
                </a:spcAft>
                <a:buClr>
                  <a:srgbClr val="FFD220"/>
                </a:buClr>
                <a:buFont typeface="Arial" panose="020B0604020202020204" pitchFamily="34" charset="0"/>
                <a:buChar char="•"/>
              </a:pPr>
              <a:r>
                <a:rPr lang="pl-PL" sz="1600" b="1" dirty="0">
                  <a:solidFill>
                    <a:srgbClr val="FFD220"/>
                  </a:solidFill>
                </a:rPr>
                <a:t> Ekologiczny</a:t>
              </a:r>
              <a:r>
                <a:rPr lang="pl-PL" sz="2000"/>
                <a:t> </a:t>
              </a:r>
              <a:r>
                <a:rPr lang="pl-PL" sz="1600" dirty="0">
                  <a:solidFill>
                    <a:schemeClr val="tx2"/>
                  </a:solidFill>
                </a:rPr>
                <a:t>recykling</a:t>
              </a:r>
            </a:p>
          </p:txBody>
        </p:sp>
      </p:grpSp>
      <p:grpSp>
        <p:nvGrpSpPr>
          <p:cNvPr id="53" name="Group 52"/>
          <p:cNvGrpSpPr/>
          <p:nvPr/>
        </p:nvGrpSpPr>
        <p:grpSpPr>
          <a:xfrm>
            <a:off x="-7807" y="3526540"/>
            <a:ext cx="4877488" cy="351117"/>
            <a:chOff x="-7807" y="3826080"/>
            <a:chExt cx="4877488" cy="351117"/>
          </a:xfrm>
        </p:grpSpPr>
        <p:sp>
          <p:nvSpPr>
            <p:cNvPr id="46" name="Pentagon 45"/>
            <p:cNvSpPr/>
            <p:nvPr/>
          </p:nvSpPr>
          <p:spPr>
            <a:xfrm>
              <a:off x="-7807" y="3826080"/>
              <a:ext cx="4877488" cy="351117"/>
            </a:xfrm>
            <a:prstGeom prst="homePlate">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800" dirty="0" err="1">
                <a:solidFill>
                  <a:schemeClr val="tx2"/>
                </a:solidFill>
                <a:latin typeface="+mn-lt"/>
              </a:endParaRPr>
            </a:p>
          </p:txBody>
        </p:sp>
        <p:sp>
          <p:nvSpPr>
            <p:cNvPr id="20" name="Rectangle 19"/>
            <p:cNvSpPr/>
            <p:nvPr/>
          </p:nvSpPr>
          <p:spPr>
            <a:xfrm>
              <a:off x="141346" y="3840775"/>
              <a:ext cx="3793026" cy="313932"/>
            </a:xfrm>
            <a:prstGeom prst="rect">
              <a:avLst/>
            </a:prstGeom>
          </p:spPr>
          <p:txBody>
            <a:bodyPr wrap="none">
              <a:spAutoFit/>
            </a:bodyPr>
            <a:lstStyle/>
            <a:p>
              <a:pPr marL="342900" indent="-342900" defTabSz="514046" fontAlgn="auto">
                <a:lnSpc>
                  <a:spcPct val="90000"/>
                </a:lnSpc>
                <a:spcBef>
                  <a:spcPts val="338"/>
                </a:spcBef>
                <a:spcAft>
                  <a:spcPts val="0"/>
                </a:spcAft>
                <a:buClr>
                  <a:srgbClr val="3DC6EF"/>
                </a:buClr>
                <a:buFont typeface="Arial" panose="020B0604020202020204" pitchFamily="34" charset="0"/>
                <a:buChar char="•"/>
              </a:pPr>
              <a:r>
                <a:rPr lang="pl-PL" sz="1600" b="1" dirty="0">
                  <a:solidFill>
                    <a:srgbClr val="3DC6EF"/>
                  </a:solidFill>
                </a:rPr>
                <a:t>Światowej klasy </a:t>
              </a:r>
              <a:r>
                <a:rPr lang="pl-PL" sz="1600" dirty="0">
                  <a:solidFill>
                    <a:schemeClr val="tx2"/>
                  </a:solidFill>
                </a:rPr>
                <a:t>portal dla klientów</a:t>
              </a:r>
            </a:p>
          </p:txBody>
        </p:sp>
      </p:grpSp>
      <p:grpSp>
        <p:nvGrpSpPr>
          <p:cNvPr id="54" name="Group 53"/>
          <p:cNvGrpSpPr/>
          <p:nvPr/>
        </p:nvGrpSpPr>
        <p:grpSpPr>
          <a:xfrm>
            <a:off x="-1" y="4018810"/>
            <a:ext cx="5084957" cy="376354"/>
            <a:chOff x="-1" y="4349956"/>
            <a:chExt cx="5084957" cy="376354"/>
          </a:xfrm>
        </p:grpSpPr>
        <p:sp>
          <p:nvSpPr>
            <p:cNvPr id="47" name="Pentagon 46"/>
            <p:cNvSpPr/>
            <p:nvPr/>
          </p:nvSpPr>
          <p:spPr>
            <a:xfrm>
              <a:off x="-1" y="4349956"/>
              <a:ext cx="5084957" cy="351117"/>
            </a:xfrm>
            <a:prstGeom prst="homePlate">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800" dirty="0" err="1">
                <a:solidFill>
                  <a:schemeClr val="tx2"/>
                </a:solidFill>
                <a:latin typeface="+mn-lt"/>
              </a:endParaRPr>
            </a:p>
          </p:txBody>
        </p:sp>
        <p:sp>
          <p:nvSpPr>
            <p:cNvPr id="23" name="Rectangle 22"/>
            <p:cNvSpPr/>
            <p:nvPr/>
          </p:nvSpPr>
          <p:spPr>
            <a:xfrm>
              <a:off x="141346" y="4356978"/>
              <a:ext cx="2767104" cy="369332"/>
            </a:xfrm>
            <a:prstGeom prst="rect">
              <a:avLst/>
            </a:prstGeom>
          </p:spPr>
          <p:txBody>
            <a:bodyPr wrap="none">
              <a:spAutoFit/>
            </a:bodyPr>
            <a:lstStyle/>
            <a:p>
              <a:pPr marL="342900" indent="-342900" defTabSz="514046" fontAlgn="auto">
                <a:lnSpc>
                  <a:spcPct val="90000"/>
                </a:lnSpc>
                <a:spcBef>
                  <a:spcPts val="338"/>
                </a:spcBef>
                <a:spcAft>
                  <a:spcPts val="0"/>
                </a:spcAft>
                <a:buClr>
                  <a:srgbClr val="FFD220"/>
                </a:buClr>
                <a:buFont typeface="Arial" panose="020B0604020202020204" pitchFamily="34" charset="0"/>
                <a:buChar char="•"/>
              </a:pPr>
              <a:r>
                <a:rPr lang="pl-PL" sz="1600" dirty="0">
                  <a:solidFill>
                    <a:schemeClr val="tx2"/>
                  </a:solidFill>
                </a:rPr>
                <a:t>Rozwiązanie </a:t>
              </a:r>
              <a:r>
                <a:rPr lang="pl-PL" sz="2000"/>
                <a:t> </a:t>
              </a:r>
              <a:r>
                <a:rPr lang="pl-PL" sz="1600" b="1" dirty="0">
                  <a:solidFill>
                    <a:srgbClr val="FFD220"/>
                  </a:solidFill>
                </a:rPr>
                <a:t>na miarę</a:t>
              </a:r>
              <a:endParaRPr lang="pl-PL" sz="1600" dirty="0">
                <a:solidFill>
                  <a:schemeClr val="tx2"/>
                </a:solidFill>
              </a:endParaRPr>
            </a:p>
          </p:txBody>
        </p:sp>
      </p:grpSp>
      <p:grpSp>
        <p:nvGrpSpPr>
          <p:cNvPr id="49" name="Group 48"/>
          <p:cNvGrpSpPr/>
          <p:nvPr/>
        </p:nvGrpSpPr>
        <p:grpSpPr>
          <a:xfrm>
            <a:off x="-1" y="1573420"/>
            <a:ext cx="4695279" cy="351117"/>
            <a:chOff x="-1" y="1906826"/>
            <a:chExt cx="4695279" cy="351117"/>
          </a:xfrm>
        </p:grpSpPr>
        <p:sp>
          <p:nvSpPr>
            <p:cNvPr id="41" name="Pentagon 40"/>
            <p:cNvSpPr/>
            <p:nvPr/>
          </p:nvSpPr>
          <p:spPr>
            <a:xfrm>
              <a:off x="-1" y="1906826"/>
              <a:ext cx="4047893" cy="351117"/>
            </a:xfrm>
            <a:prstGeom prst="homePlate">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600" dirty="0" err="1">
                <a:solidFill>
                  <a:schemeClr val="tx2"/>
                </a:solidFill>
                <a:latin typeface="+mn-lt"/>
              </a:endParaRPr>
            </a:p>
          </p:txBody>
        </p:sp>
        <p:sp>
          <p:nvSpPr>
            <p:cNvPr id="4" name="Rectangle 3"/>
            <p:cNvSpPr/>
            <p:nvPr/>
          </p:nvSpPr>
          <p:spPr>
            <a:xfrm>
              <a:off x="123278" y="1907558"/>
              <a:ext cx="4572000" cy="313932"/>
            </a:xfrm>
            <a:prstGeom prst="rect">
              <a:avLst/>
            </a:prstGeom>
          </p:spPr>
          <p:txBody>
            <a:bodyPr>
              <a:spAutoFit/>
            </a:bodyPr>
            <a:lstStyle/>
            <a:p>
              <a:pPr marL="342900" indent="-342900" defTabSz="514046" fontAlgn="auto">
                <a:lnSpc>
                  <a:spcPct val="90000"/>
                </a:lnSpc>
                <a:spcBef>
                  <a:spcPts val="338"/>
                </a:spcBef>
                <a:spcAft>
                  <a:spcPts val="0"/>
                </a:spcAft>
                <a:buClr>
                  <a:srgbClr val="3DC6EF"/>
                </a:buClr>
                <a:buFont typeface="Arial" panose="020B0604020202020204" pitchFamily="34" charset="0"/>
                <a:buChar char="•"/>
              </a:pPr>
              <a:r>
                <a:rPr lang="pl-PL" sz="1600" dirty="0" smtClean="0">
                  <a:solidFill>
                    <a:schemeClr val="tx2"/>
                  </a:solidFill>
                  <a:latin typeface="+mn-lt"/>
                </a:rPr>
                <a:t>Usługi </a:t>
              </a:r>
              <a:r>
                <a:rPr lang="pl-PL" sz="1600" b="1" dirty="0" smtClean="0">
                  <a:solidFill>
                    <a:srgbClr val="3DC6EF"/>
                  </a:solidFill>
                  <a:latin typeface="+mn-lt"/>
                </a:rPr>
                <a:t>DELL </a:t>
              </a:r>
              <a:r>
                <a:rPr lang="pl-PL" sz="1600" b="1" dirty="0">
                  <a:solidFill>
                    <a:srgbClr val="3DC6EF"/>
                  </a:solidFill>
                  <a:latin typeface="+mn-lt"/>
                </a:rPr>
                <a:t>EMC </a:t>
              </a:r>
              <a:r>
                <a:rPr lang="pl-PL" sz="1600" b="1" dirty="0" smtClean="0">
                  <a:solidFill>
                    <a:srgbClr val="3DC6EF"/>
                  </a:solidFill>
                  <a:latin typeface="+mn-lt"/>
                </a:rPr>
                <a:t>i Partnerów</a:t>
              </a:r>
              <a:endParaRPr lang="pl-PL" sz="1600" b="1" dirty="0">
                <a:solidFill>
                  <a:srgbClr val="3DC6EF"/>
                </a:solidFill>
                <a:latin typeface="+mn-lt"/>
              </a:endParaRPr>
            </a:p>
          </p:txBody>
        </p:sp>
      </p:grpSp>
      <p:grpSp>
        <p:nvGrpSpPr>
          <p:cNvPr id="27" name="Group 26"/>
          <p:cNvGrpSpPr/>
          <p:nvPr/>
        </p:nvGrpSpPr>
        <p:grpSpPr>
          <a:xfrm>
            <a:off x="5161049" y="546816"/>
            <a:ext cx="3742641" cy="3831659"/>
            <a:chOff x="5161049" y="546816"/>
            <a:chExt cx="3742641" cy="3831659"/>
          </a:xfrm>
        </p:grpSpPr>
        <p:grpSp>
          <p:nvGrpSpPr>
            <p:cNvPr id="2" name="Group 1"/>
            <p:cNvGrpSpPr/>
            <p:nvPr/>
          </p:nvGrpSpPr>
          <p:grpSpPr>
            <a:xfrm>
              <a:off x="5161049" y="546816"/>
              <a:ext cx="3742641" cy="3831659"/>
              <a:chOff x="5161049" y="546816"/>
              <a:chExt cx="3742641" cy="3831659"/>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1049" y="664402"/>
                <a:ext cx="3742641" cy="3714073"/>
              </a:xfrm>
              <a:prstGeom prst="rect">
                <a:avLst/>
              </a:prstGeom>
            </p:spPr>
          </p:pic>
          <p:sp>
            <p:nvSpPr>
              <p:cNvPr id="14" name="TextBox 13"/>
              <p:cNvSpPr txBox="1"/>
              <p:nvPr/>
            </p:nvSpPr>
            <p:spPr>
              <a:xfrm>
                <a:off x="5565841" y="1513199"/>
                <a:ext cx="2225110" cy="200055"/>
              </a:xfrm>
              <a:prstGeom prst="rect">
                <a:avLst/>
              </a:prstGeom>
              <a:solidFill>
                <a:srgbClr val="FFD220"/>
              </a:solidFill>
            </p:spPr>
            <p:txBody>
              <a:bodyPr wrap="square" rtlCol="0">
                <a:spAutoFit/>
              </a:bodyPr>
              <a:lstStyle/>
              <a:p>
                <a:pPr>
                  <a:spcBef>
                    <a:spcPts val="0"/>
                  </a:spcBef>
                  <a:spcAft>
                    <a:spcPts val="0"/>
                  </a:spcAft>
                  <a:buClr>
                    <a:srgbClr val="007DB8"/>
                  </a:buClr>
                </a:pPr>
                <a:r>
                  <a:rPr lang="pl-PL" sz="700" b="1" dirty="0">
                    <a:solidFill>
                      <a:srgbClr val="000000"/>
                    </a:solidFill>
                    <a:latin typeface="Arial"/>
                  </a:rPr>
                  <a:t>Instalujemy najnowsze urządzenia u klientów.</a:t>
                </a:r>
              </a:p>
            </p:txBody>
          </p:sp>
          <p:sp>
            <p:nvSpPr>
              <p:cNvPr id="16" name="TextBox 15"/>
              <p:cNvSpPr txBox="1"/>
              <p:nvPr/>
            </p:nvSpPr>
            <p:spPr>
              <a:xfrm>
                <a:off x="5565839" y="2495163"/>
                <a:ext cx="2563209" cy="200055"/>
              </a:xfrm>
              <a:prstGeom prst="rect">
                <a:avLst/>
              </a:prstGeom>
              <a:solidFill>
                <a:srgbClr val="0085C3"/>
              </a:solidFill>
            </p:spPr>
            <p:txBody>
              <a:bodyPr wrap="square" rtlCol="0">
                <a:spAutoFit/>
              </a:bodyPr>
              <a:lstStyle/>
              <a:p>
                <a:pPr>
                  <a:spcBef>
                    <a:spcPts val="0"/>
                  </a:spcBef>
                  <a:spcAft>
                    <a:spcPts val="0"/>
                  </a:spcAft>
                  <a:buClr>
                    <a:srgbClr val="007DB8"/>
                  </a:buClr>
                </a:pPr>
                <a:r>
                  <a:rPr lang="pl-PL" sz="700" b="1" dirty="0">
                    <a:solidFill>
                      <a:srgbClr val="FFFFFF"/>
                    </a:solidFill>
                    <a:latin typeface="Arial"/>
                  </a:rPr>
                  <a:t>Usuwamy i wyrzucamy wszelkie opakowania.</a:t>
                </a:r>
              </a:p>
            </p:txBody>
          </p:sp>
          <p:sp>
            <p:nvSpPr>
              <p:cNvPr id="19" name="TextBox 18"/>
              <p:cNvSpPr txBox="1"/>
              <p:nvPr/>
            </p:nvSpPr>
            <p:spPr>
              <a:xfrm>
                <a:off x="5454180" y="3813368"/>
                <a:ext cx="1993043" cy="200055"/>
              </a:xfrm>
              <a:prstGeom prst="rect">
                <a:avLst/>
              </a:prstGeom>
              <a:solidFill>
                <a:srgbClr val="FFD220"/>
              </a:solidFill>
            </p:spPr>
            <p:txBody>
              <a:bodyPr wrap="square" rtlCol="0">
                <a:spAutoFit/>
              </a:bodyPr>
              <a:lstStyle/>
              <a:p>
                <a:pPr>
                  <a:spcBef>
                    <a:spcPts val="0"/>
                  </a:spcBef>
                  <a:spcAft>
                    <a:spcPts val="0"/>
                  </a:spcAft>
                  <a:buClr>
                    <a:srgbClr val="007DB8"/>
                  </a:buClr>
                </a:pPr>
                <a:r>
                  <a:rPr lang="pl-PL" sz="700" b="1" dirty="0">
                    <a:solidFill>
                      <a:srgbClr val="000000"/>
                    </a:solidFill>
                    <a:latin typeface="Arial"/>
                  </a:rPr>
                  <a:t>Usuwamy wszystkie stare urządzenia</a:t>
                </a:r>
              </a:p>
            </p:txBody>
          </p:sp>
          <p:sp>
            <p:nvSpPr>
              <p:cNvPr id="3" name="Rectangle 2"/>
              <p:cNvSpPr/>
              <p:nvPr/>
            </p:nvSpPr>
            <p:spPr>
              <a:xfrm>
                <a:off x="6592388" y="898308"/>
                <a:ext cx="1885716" cy="487278"/>
              </a:xfrm>
              <a:prstGeom prst="rect">
                <a:avLst/>
              </a:prstGeom>
              <a:solidFill>
                <a:srgbClr val="00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600" dirty="0" err="1">
                  <a:solidFill>
                    <a:schemeClr val="tx2"/>
                  </a:solidFill>
                  <a:latin typeface="+mn-lt"/>
                </a:endParaRPr>
              </a:p>
            </p:txBody>
          </p:sp>
          <p:sp>
            <p:nvSpPr>
              <p:cNvPr id="12" name="TextBox 11"/>
              <p:cNvSpPr txBox="1"/>
              <p:nvPr/>
            </p:nvSpPr>
            <p:spPr>
              <a:xfrm>
                <a:off x="6562362" y="915782"/>
                <a:ext cx="1993043" cy="307777"/>
              </a:xfrm>
              <a:prstGeom prst="rect">
                <a:avLst/>
              </a:prstGeom>
              <a:noFill/>
            </p:spPr>
            <p:txBody>
              <a:bodyPr wrap="square" rtlCol="0">
                <a:spAutoFit/>
              </a:bodyPr>
              <a:lstStyle/>
              <a:p>
                <a:pPr>
                  <a:spcBef>
                    <a:spcPts val="0"/>
                  </a:spcBef>
                  <a:spcAft>
                    <a:spcPts val="0"/>
                  </a:spcAft>
                  <a:buClr>
                    <a:srgbClr val="007DB8"/>
                  </a:buClr>
                </a:pPr>
                <a:r>
                  <a:rPr lang="pl-PL" sz="700" b="1" dirty="0">
                    <a:solidFill>
                      <a:srgbClr val="FFFFFF"/>
                    </a:solidFill>
                    <a:latin typeface="Arial"/>
                  </a:rPr>
                  <a:t>Klienci wybierają urządzenia optymalne dla ich potrzeb </a:t>
                </a:r>
                <a:r>
                  <a:rPr lang="pl-PL" sz="700" b="1" dirty="0">
                    <a:solidFill>
                      <a:srgbClr val="000000"/>
                    </a:solidFill>
                    <a:latin typeface="Arial"/>
                  </a:rPr>
                  <a:t>z oferty Dell </a:t>
                </a:r>
                <a:r>
                  <a:rPr lang="pl-PL" sz="700" b="1" dirty="0" smtClean="0">
                    <a:solidFill>
                      <a:srgbClr val="000000"/>
                    </a:solidFill>
                    <a:latin typeface="Arial"/>
                  </a:rPr>
                  <a:t>EMC Client</a:t>
                </a:r>
                <a:endParaRPr lang="pl-PL" sz="700" b="1" dirty="0">
                  <a:solidFill>
                    <a:srgbClr val="000000"/>
                  </a:solidFill>
                  <a:latin typeface="Arial"/>
                </a:endParaRPr>
              </a:p>
            </p:txBody>
          </p:sp>
          <p:sp>
            <p:nvSpPr>
              <p:cNvPr id="7" name="Rectangle 6"/>
              <p:cNvSpPr/>
              <p:nvPr/>
            </p:nvSpPr>
            <p:spPr>
              <a:xfrm>
                <a:off x="5161049" y="546816"/>
                <a:ext cx="3742641" cy="117586"/>
              </a:xfrm>
              <a:prstGeom prst="rect">
                <a:avLst/>
              </a:prstGeom>
              <a:solidFill>
                <a:srgbClr val="000000"/>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600" dirty="0" err="1">
                  <a:solidFill>
                    <a:schemeClr val="tx2"/>
                  </a:solidFill>
                  <a:latin typeface="+mn-lt"/>
                </a:endParaRPr>
              </a:p>
            </p:txBody>
          </p:sp>
          <p:sp>
            <p:nvSpPr>
              <p:cNvPr id="9" name="Rectangle 8"/>
              <p:cNvSpPr/>
              <p:nvPr/>
            </p:nvSpPr>
            <p:spPr>
              <a:xfrm>
                <a:off x="5982101" y="1894797"/>
                <a:ext cx="1465122" cy="296501"/>
              </a:xfrm>
              <a:prstGeom prst="rect">
                <a:avLst/>
              </a:prstGeom>
              <a:solidFill>
                <a:srgbClr val="6EA204"/>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600" dirty="0" err="1">
                  <a:solidFill>
                    <a:schemeClr val="tx2"/>
                  </a:solidFill>
                  <a:latin typeface="+mn-lt"/>
                </a:endParaRPr>
              </a:p>
            </p:txBody>
          </p:sp>
          <p:sp>
            <p:nvSpPr>
              <p:cNvPr id="21" name="Isosceles Triangle 20"/>
              <p:cNvSpPr/>
              <p:nvPr/>
            </p:nvSpPr>
            <p:spPr>
              <a:xfrm rot="10800000">
                <a:off x="7104504" y="1905294"/>
                <a:ext cx="628619" cy="233802"/>
              </a:xfrm>
              <a:prstGeom prst="triangle">
                <a:avLst/>
              </a:prstGeom>
              <a:solidFill>
                <a:srgbClr val="6EA204"/>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600" dirty="0" err="1">
                  <a:solidFill>
                    <a:schemeClr val="tx2"/>
                  </a:solidFill>
                  <a:latin typeface="+mn-lt"/>
                </a:endParaRPr>
              </a:p>
            </p:txBody>
          </p:sp>
          <p:sp>
            <p:nvSpPr>
              <p:cNvPr id="15" name="TextBox 14"/>
              <p:cNvSpPr txBox="1"/>
              <p:nvPr/>
            </p:nvSpPr>
            <p:spPr>
              <a:xfrm>
                <a:off x="5950797" y="1842249"/>
                <a:ext cx="1746750" cy="415498"/>
              </a:xfrm>
              <a:prstGeom prst="rect">
                <a:avLst/>
              </a:prstGeom>
              <a:noFill/>
            </p:spPr>
            <p:txBody>
              <a:bodyPr wrap="square" rtlCol="0">
                <a:spAutoFit/>
              </a:bodyPr>
              <a:lstStyle/>
              <a:p>
                <a:pPr>
                  <a:spcBef>
                    <a:spcPts val="0"/>
                  </a:spcBef>
                  <a:spcAft>
                    <a:spcPts val="0"/>
                  </a:spcAft>
                  <a:buClr>
                    <a:srgbClr val="007DB8"/>
                  </a:buClr>
                </a:pPr>
                <a:r>
                  <a:rPr lang="pl-PL" sz="700" b="1" dirty="0">
                    <a:solidFill>
                      <a:srgbClr val="FFFFFF"/>
                    </a:solidFill>
                    <a:latin typeface="Arial"/>
                  </a:rPr>
                  <a:t>Przeprowadzamy migrację wszystkich istniejących danych</a:t>
                </a:r>
              </a:p>
              <a:p>
                <a:pPr>
                  <a:spcBef>
                    <a:spcPts val="0"/>
                  </a:spcBef>
                  <a:spcAft>
                    <a:spcPts val="0"/>
                  </a:spcAft>
                  <a:buClr>
                    <a:srgbClr val="007DB8"/>
                  </a:buClr>
                </a:pPr>
                <a:r>
                  <a:rPr lang="pl-PL" sz="700" b="1" dirty="0">
                    <a:solidFill>
                      <a:srgbClr val="FFFFFF"/>
                    </a:solidFill>
                    <a:latin typeface="Arial"/>
                  </a:rPr>
                  <a:t>do nowych systemów klienta.</a:t>
                </a:r>
              </a:p>
            </p:txBody>
          </p:sp>
          <p:sp>
            <p:nvSpPr>
              <p:cNvPr id="22" name="Rectangle 21"/>
              <p:cNvSpPr/>
              <p:nvPr/>
            </p:nvSpPr>
            <p:spPr>
              <a:xfrm>
                <a:off x="5825877" y="2767934"/>
                <a:ext cx="2032002" cy="376655"/>
              </a:xfrm>
              <a:prstGeom prst="rect">
                <a:avLst/>
              </a:prstGeom>
              <a:solidFill>
                <a:srgbClr val="00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600" dirty="0" err="1">
                  <a:solidFill>
                    <a:schemeClr val="tx2"/>
                  </a:solidFill>
                  <a:latin typeface="+mn-lt"/>
                </a:endParaRPr>
              </a:p>
            </p:txBody>
          </p:sp>
          <p:sp>
            <p:nvSpPr>
              <p:cNvPr id="17" name="TextBox 16"/>
              <p:cNvSpPr txBox="1"/>
              <p:nvPr/>
            </p:nvSpPr>
            <p:spPr>
              <a:xfrm>
                <a:off x="5755256" y="2762515"/>
                <a:ext cx="2241079" cy="323165"/>
              </a:xfrm>
              <a:prstGeom prst="rect">
                <a:avLst/>
              </a:prstGeom>
              <a:noFill/>
            </p:spPr>
            <p:txBody>
              <a:bodyPr wrap="square" rtlCol="0">
                <a:spAutoFit/>
              </a:bodyPr>
              <a:lstStyle/>
              <a:p>
                <a:pPr>
                  <a:spcBef>
                    <a:spcPts val="0"/>
                  </a:spcBef>
                  <a:spcAft>
                    <a:spcPts val="0"/>
                  </a:spcAft>
                  <a:buClr>
                    <a:srgbClr val="007DB8"/>
                  </a:buClr>
                </a:pPr>
                <a:r>
                  <a:rPr lang="pl-PL" sz="500" b="1" dirty="0">
                    <a:solidFill>
                      <a:srgbClr val="FFFFFF"/>
                    </a:solidFill>
                    <a:latin typeface="Arial"/>
                  </a:rPr>
                  <a:t>Wszystkie produkty są dostępne zarówno z profesjonalną pomocą </a:t>
                </a:r>
                <a:r>
                  <a:rPr lang="pl-PL" sz="500" b="1" dirty="0">
                    <a:solidFill>
                      <a:srgbClr val="000000"/>
                    </a:solidFill>
                    <a:latin typeface="Arial"/>
                  </a:rPr>
                  <a:t>24x7x365 Dell ProSupport </a:t>
                </a:r>
                <a:r>
                  <a:rPr lang="pl-PL" sz="500" b="1" dirty="0">
                    <a:solidFill>
                      <a:srgbClr val="FFFFFF"/>
                    </a:solidFill>
                    <a:latin typeface="Arial"/>
                  </a:rPr>
                  <a:t>, jak i standardowo instalowanym fabrycznie oprogramowaniem </a:t>
                </a:r>
                <a:r>
                  <a:rPr lang="pl-PL" sz="500" b="1" dirty="0">
                    <a:solidFill>
                      <a:srgbClr val="000000"/>
                    </a:solidFill>
                    <a:latin typeface="Arial"/>
                  </a:rPr>
                  <a:t>Dell Data Encryption</a:t>
                </a:r>
                <a:r>
                  <a:rPr lang="pl-PL" sz="500" b="1" dirty="0">
                    <a:solidFill>
                      <a:srgbClr val="FFFFFF"/>
                    </a:solidFill>
                    <a:latin typeface="Arial"/>
                  </a:rPr>
                  <a:t>.</a:t>
                </a:r>
              </a:p>
            </p:txBody>
          </p:sp>
          <p:sp>
            <p:nvSpPr>
              <p:cNvPr id="24" name="Rectangle 23"/>
              <p:cNvSpPr/>
              <p:nvPr/>
            </p:nvSpPr>
            <p:spPr>
              <a:xfrm>
                <a:off x="5666567" y="3248673"/>
                <a:ext cx="2191312" cy="413554"/>
              </a:xfrm>
              <a:prstGeom prst="rect">
                <a:avLst/>
              </a:prstGeom>
              <a:solidFill>
                <a:srgbClr val="00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600" dirty="0" err="1">
                  <a:solidFill>
                    <a:schemeClr val="tx2"/>
                  </a:solidFill>
                  <a:latin typeface="+mn-lt"/>
                </a:endParaRPr>
              </a:p>
            </p:txBody>
          </p:sp>
          <p:sp>
            <p:nvSpPr>
              <p:cNvPr id="18" name="TextBox 17"/>
              <p:cNvSpPr txBox="1"/>
              <p:nvPr/>
            </p:nvSpPr>
            <p:spPr>
              <a:xfrm>
                <a:off x="5603697" y="3207461"/>
                <a:ext cx="2361427" cy="246221"/>
              </a:xfrm>
              <a:prstGeom prst="rect">
                <a:avLst/>
              </a:prstGeom>
              <a:solidFill>
                <a:srgbClr val="0085C3"/>
              </a:solidFill>
            </p:spPr>
            <p:txBody>
              <a:bodyPr wrap="square" rtlCol="0">
                <a:spAutoFit/>
              </a:bodyPr>
              <a:lstStyle/>
              <a:p>
                <a:pPr>
                  <a:spcBef>
                    <a:spcPts val="0"/>
                  </a:spcBef>
                  <a:spcAft>
                    <a:spcPts val="0"/>
                  </a:spcAft>
                  <a:buClr>
                    <a:srgbClr val="007DB8"/>
                  </a:buClr>
                </a:pPr>
                <a:r>
                  <a:rPr lang="pl-PL" sz="500" b="1" dirty="0">
                    <a:solidFill>
                      <a:srgbClr val="FFFFFF"/>
                    </a:solidFill>
                    <a:latin typeface="Arial"/>
                  </a:rPr>
                  <a:t>Istnieje także </a:t>
                </a:r>
                <a:r>
                  <a:rPr lang="pl-PL" sz="500" b="1" dirty="0">
                    <a:solidFill>
                      <a:srgbClr val="000000"/>
                    </a:solidFill>
                    <a:latin typeface="Arial"/>
                  </a:rPr>
                  <a:t>portal internetowy </a:t>
                </a:r>
                <a:r>
                  <a:rPr lang="pl-PL" sz="500" b="1" dirty="0">
                    <a:solidFill>
                      <a:srgbClr val="FFFFFF"/>
                    </a:solidFill>
                    <a:latin typeface="Arial"/>
                  </a:rPr>
                  <a:t>,  który pomaga klientom w zarządzaniu ich składnikami majątkowymi, przeglądaniu umów i faktur. </a:t>
                </a:r>
              </a:p>
            </p:txBody>
          </p:sp>
          <p:sp>
            <p:nvSpPr>
              <p:cNvPr id="26" name="Rectangle 25"/>
              <p:cNvSpPr/>
              <p:nvPr/>
            </p:nvSpPr>
            <p:spPr>
              <a:xfrm>
                <a:off x="5454180" y="582586"/>
                <a:ext cx="1578189" cy="260097"/>
              </a:xfrm>
              <a:prstGeom prst="rect">
                <a:avLst/>
              </a:prstGeom>
              <a:solidFill>
                <a:srgbClr val="000000"/>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600" dirty="0" err="1">
                  <a:solidFill>
                    <a:schemeClr val="tx2"/>
                  </a:solidFill>
                  <a:latin typeface="+mn-lt"/>
                </a:endParaRPr>
              </a:p>
            </p:txBody>
          </p:sp>
          <p:sp>
            <p:nvSpPr>
              <p:cNvPr id="10" name="Rectangle 9"/>
              <p:cNvSpPr/>
              <p:nvPr/>
            </p:nvSpPr>
            <p:spPr>
              <a:xfrm>
                <a:off x="5201689" y="622463"/>
                <a:ext cx="1520416" cy="193080"/>
              </a:xfrm>
              <a:prstGeom prst="rect">
                <a:avLst/>
              </a:prstGeom>
              <a:solidFill>
                <a:schemeClr val="bg2"/>
              </a:solidFill>
              <a:ln w="12700" cmpd="sng">
                <a:noFill/>
              </a:ln>
              <a:effectLst/>
            </p:spPr>
            <p:txBody>
              <a:bodyPr wrap="square" lIns="182880" tIns="137160" rIns="137160" bIns="137160" rtlCol="0" anchor="ctr">
                <a:noAutofit/>
              </a:bodyPr>
              <a:lstStyle/>
              <a:p>
                <a:pPr>
                  <a:lnSpc>
                    <a:spcPct val="90000"/>
                  </a:lnSpc>
                  <a:spcBef>
                    <a:spcPts val="600"/>
                  </a:spcBef>
                  <a:spcAft>
                    <a:spcPts val="0"/>
                  </a:spcAft>
                </a:pPr>
                <a:r>
                  <a:rPr lang="pl-PL" sz="1100" b="1" dirty="0">
                    <a:solidFill>
                      <a:srgbClr val="FFFFFF"/>
                    </a:solidFill>
                    <a:latin typeface="Arial"/>
                  </a:rPr>
                  <a:t>I jest to łatwe</a:t>
                </a:r>
              </a:p>
            </p:txBody>
          </p:sp>
        </p:grpSp>
        <p:sp>
          <p:nvSpPr>
            <p:cNvPr id="25" name="Rectangle 24"/>
            <p:cNvSpPr/>
            <p:nvPr/>
          </p:nvSpPr>
          <p:spPr>
            <a:xfrm>
              <a:off x="8478104" y="1249680"/>
              <a:ext cx="77301" cy="98108"/>
            </a:xfrm>
            <a:prstGeom prst="rect">
              <a:avLst/>
            </a:prstGeom>
            <a:solidFill>
              <a:srgbClr val="00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600" dirty="0" err="1">
                <a:solidFill>
                  <a:schemeClr val="tx2"/>
                </a:solidFill>
                <a:latin typeface="+mn-lt"/>
              </a:endParaRPr>
            </a:p>
          </p:txBody>
        </p:sp>
      </p:grpSp>
    </p:spTree>
    <p:extLst>
      <p:ext uri="{BB962C8B-B14F-4D97-AF65-F5344CB8AC3E}">
        <p14:creationId xmlns:p14="http://schemas.microsoft.com/office/powerpoint/2010/main" val="4290836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18" y="264629"/>
            <a:ext cx="7955280" cy="416015"/>
          </a:xfrm>
        </p:spPr>
        <p:txBody>
          <a:bodyPr/>
          <a:lstStyle/>
          <a:p>
            <a:pPr algn="ctr"/>
            <a:r>
              <a:rPr lang="pl-PL" sz="1800" dirty="0" smtClean="0"/>
              <a:t>006 Promo jest od H2 standardową ofertą DFS dla EMC legacy solution</a:t>
            </a:r>
            <a:endParaRPr 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56" y="1223128"/>
            <a:ext cx="1578759" cy="10198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187" y="1225126"/>
            <a:ext cx="1577411" cy="101985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2135" y="1223129"/>
            <a:ext cx="1577410" cy="101985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2082" y="1223128"/>
            <a:ext cx="1577411" cy="101985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0534" y="2552240"/>
            <a:ext cx="4222847" cy="1921256"/>
          </a:xfrm>
          <a:prstGeom prst="rect">
            <a:avLst/>
          </a:prstGeom>
        </p:spPr>
      </p:pic>
    </p:spTree>
    <p:extLst>
      <p:ext uri="{BB962C8B-B14F-4D97-AF65-F5344CB8AC3E}">
        <p14:creationId xmlns:p14="http://schemas.microsoft.com/office/powerpoint/2010/main" val="1532831302"/>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509993" y="1660628"/>
            <a:ext cx="2658340" cy="1003581"/>
          </a:xfrm>
          <a:prstGeom prst="rect">
            <a:avLst/>
          </a:prstGeom>
        </p:spPr>
      </p:pic>
      <p:pic>
        <p:nvPicPr>
          <p:cNvPr id="9" name="Picture 8"/>
          <p:cNvPicPr>
            <a:picLocks noChangeAspect="1"/>
          </p:cNvPicPr>
          <p:nvPr/>
        </p:nvPicPr>
        <p:blipFill>
          <a:blip r:embed="rId4"/>
          <a:stretch>
            <a:fillRect/>
          </a:stretch>
        </p:blipFill>
        <p:spPr>
          <a:xfrm>
            <a:off x="1007522" y="1697641"/>
            <a:ext cx="2652415" cy="1009279"/>
          </a:xfrm>
          <a:prstGeom prst="rect">
            <a:avLst/>
          </a:prstGeom>
          <a:solidFill>
            <a:schemeClr val="accent1"/>
          </a:solidFill>
        </p:spPr>
      </p:pic>
      <p:sp>
        <p:nvSpPr>
          <p:cNvPr id="5" name="Rectangle 4">
            <a:extLst>
              <a:ext uri="{FF2B5EF4-FFF2-40B4-BE49-F238E27FC236}">
                <a16:creationId xmlns="" xmlns:a16="http://schemas.microsoft.com/office/drawing/2014/main" id="{AAFA1E35-AE13-4C54-9FC6-F8133CA6EE03}"/>
              </a:ext>
            </a:extLst>
          </p:cNvPr>
          <p:cNvSpPr/>
          <p:nvPr/>
        </p:nvSpPr>
        <p:spPr>
          <a:xfrm>
            <a:off x="1012603" y="1708696"/>
            <a:ext cx="1671604" cy="955513"/>
          </a:xfrm>
          <a:prstGeom prst="rect">
            <a:avLst/>
          </a:prstGeom>
          <a:solidFill>
            <a:schemeClr val="accent1"/>
          </a:solidFill>
          <a:ln w="38100">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fr-FR" sz="2000" dirty="0">
              <a:solidFill>
                <a:schemeClr val="tx2"/>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74317" y="264629"/>
            <a:ext cx="8688219" cy="640080"/>
          </a:xfrm>
        </p:spPr>
        <p:txBody>
          <a:bodyPr/>
          <a:lstStyle/>
          <a:p>
            <a:r>
              <a:rPr lang="pl-PL" sz="2400" dirty="0"/>
              <a:t>Promocje Dell Financial </a:t>
            </a:r>
            <a:r>
              <a:rPr lang="pl-PL" sz="2400" dirty="0" smtClean="0">
                <a:solidFill>
                  <a:srgbClr val="007DB8"/>
                </a:solidFill>
              </a:rPr>
              <a:t>Services na H2</a:t>
            </a:r>
            <a:endParaRPr lang="pl-PL" sz="2400" dirty="0"/>
          </a:p>
        </p:txBody>
      </p:sp>
      <p:sp>
        <p:nvSpPr>
          <p:cNvPr id="7" name="Rectangle 6"/>
          <p:cNvSpPr/>
          <p:nvPr/>
        </p:nvSpPr>
        <p:spPr>
          <a:xfrm>
            <a:off x="4735932" y="2702272"/>
            <a:ext cx="4226605" cy="1447112"/>
          </a:xfrm>
          <a:prstGeom prst="rect">
            <a:avLst/>
          </a:prstGeom>
          <a:solidFill>
            <a:schemeClr val="tx2">
              <a:lumMod val="95000"/>
            </a:schemeClr>
          </a:solidFill>
          <a:ln w="19050" cmpd="sng">
            <a:solidFill>
              <a:schemeClr val="tx1">
                <a:lumMod val="40000"/>
                <a:lumOff val="60000"/>
              </a:schemeClr>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GB" sz="1000" dirty="0" err="1">
              <a:solidFill>
                <a:srgbClr val="FFFFFF"/>
              </a:solidFill>
              <a:latin typeface="Arial"/>
            </a:endParaRPr>
          </a:p>
        </p:txBody>
      </p:sp>
      <p:sp>
        <p:nvSpPr>
          <p:cNvPr id="8" name="Rectangle 7"/>
          <p:cNvSpPr/>
          <p:nvPr/>
        </p:nvSpPr>
        <p:spPr>
          <a:xfrm>
            <a:off x="4735932" y="2717639"/>
            <a:ext cx="4206463" cy="1161857"/>
          </a:xfrm>
          <a:prstGeom prst="rect">
            <a:avLst/>
          </a:prstGeom>
          <a:ln>
            <a:noFill/>
          </a:ln>
        </p:spPr>
        <p:txBody>
          <a:bodyPr wrap="square">
            <a:spAutoFit/>
          </a:bodyPr>
          <a:lstStyle/>
          <a:p>
            <a:pPr>
              <a:spcBef>
                <a:spcPts val="0"/>
              </a:spcBef>
            </a:pPr>
            <a:r>
              <a:rPr lang="pl-PL" sz="1400" b="1" dirty="0">
                <a:solidFill>
                  <a:srgbClr val="444444">
                    <a:lumMod val="75000"/>
                  </a:srgbClr>
                </a:solidFill>
              </a:rPr>
              <a:t>Niska stopa odsetkowa leasingu finansowego</a:t>
            </a:r>
          </a:p>
          <a:p>
            <a:pPr>
              <a:spcBef>
                <a:spcPts val="0"/>
              </a:spcBef>
            </a:pPr>
            <a:r>
              <a:rPr lang="pl-PL" sz="1050" dirty="0">
                <a:solidFill>
                  <a:srgbClr val="000000">
                    <a:lumMod val="50000"/>
                    <a:lumOff val="50000"/>
                  </a:srgbClr>
                </a:solidFill>
              </a:rPr>
              <a:t>Po upływie okresu leasingu sprzęt można kupić, można też przedłużyć umowę leasingową.</a:t>
            </a:r>
          </a:p>
          <a:p>
            <a:pPr>
              <a:spcBef>
                <a:spcPts val="0"/>
              </a:spcBef>
            </a:pPr>
            <a:endParaRPr lang="pl-PL" sz="300" dirty="0">
              <a:solidFill>
                <a:srgbClr val="000000">
                  <a:lumMod val="50000"/>
                  <a:lumOff val="50000"/>
                </a:srgbClr>
              </a:solidFill>
            </a:endParaRPr>
          </a:p>
          <a:p>
            <a:pPr marL="342900" indent="-342900">
              <a:spcBef>
                <a:spcPts val="0"/>
              </a:spcBef>
              <a:buFont typeface="Arial" panose="020B0604020202020204" pitchFamily="34" charset="0"/>
              <a:buChar char="•"/>
            </a:pPr>
            <a:r>
              <a:rPr lang="pl-PL" sz="1050" dirty="0">
                <a:solidFill>
                  <a:srgbClr val="444444">
                    <a:lumMod val="75000"/>
                  </a:srgbClr>
                </a:solidFill>
              </a:rPr>
              <a:t>Wyjątkowo niska stopa odsetkowa 1,75%</a:t>
            </a:r>
          </a:p>
          <a:p>
            <a:pPr marL="342900" indent="-342900">
              <a:spcBef>
                <a:spcPts val="0"/>
              </a:spcBef>
              <a:buFont typeface="Arial" panose="020B0604020202020204" pitchFamily="34" charset="0"/>
              <a:buChar char="•"/>
            </a:pPr>
            <a:r>
              <a:rPr lang="pl-PL" sz="1050" dirty="0">
                <a:solidFill>
                  <a:srgbClr val="444444">
                    <a:lumMod val="75000"/>
                  </a:srgbClr>
                </a:solidFill>
              </a:rPr>
              <a:t>12 kwartalnych rat rozłożonych na 3 lata</a:t>
            </a:r>
          </a:p>
          <a:p>
            <a:pPr marL="342900" indent="-342900">
              <a:spcBef>
                <a:spcPts val="0"/>
              </a:spcBef>
              <a:buFont typeface="Arial" panose="020B0604020202020204" pitchFamily="34" charset="0"/>
              <a:buChar char="•"/>
            </a:pPr>
            <a:r>
              <a:rPr lang="pl-PL" sz="1050" dirty="0">
                <a:solidFill>
                  <a:srgbClr val="444444">
                    <a:lumMod val="75000"/>
                  </a:srgbClr>
                </a:solidFill>
              </a:rPr>
              <a:t>Wartość: 10 000 € – 500 000 €</a:t>
            </a:r>
          </a:p>
        </p:txBody>
      </p:sp>
      <p:sp>
        <p:nvSpPr>
          <p:cNvPr id="10" name="Rectangle 9"/>
          <p:cNvSpPr/>
          <p:nvPr/>
        </p:nvSpPr>
        <p:spPr>
          <a:xfrm>
            <a:off x="164589" y="2735573"/>
            <a:ext cx="4328484" cy="1400999"/>
          </a:xfrm>
          <a:prstGeom prst="rect">
            <a:avLst/>
          </a:prstGeom>
          <a:solidFill>
            <a:schemeClr val="tx2">
              <a:lumMod val="95000"/>
            </a:schemeClr>
          </a:solidFill>
          <a:ln w="1905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GB" sz="800" dirty="0" err="1">
              <a:solidFill>
                <a:srgbClr val="FFFFFF"/>
              </a:solidFill>
              <a:latin typeface="Arial"/>
            </a:endParaRPr>
          </a:p>
        </p:txBody>
      </p:sp>
      <p:sp>
        <p:nvSpPr>
          <p:cNvPr id="11" name="Rectangle 10"/>
          <p:cNvSpPr/>
          <p:nvPr/>
        </p:nvSpPr>
        <p:spPr>
          <a:xfrm>
            <a:off x="164589" y="4149384"/>
            <a:ext cx="4328484" cy="600164"/>
          </a:xfrm>
          <a:prstGeom prst="rect">
            <a:avLst/>
          </a:prstGeom>
          <a:solidFill>
            <a:schemeClr val="bg1"/>
          </a:solidFill>
        </p:spPr>
        <p:txBody>
          <a:bodyPr wrap="square">
            <a:spAutoFit/>
          </a:bodyPr>
          <a:lstStyle/>
          <a:p>
            <a:pPr algn="ctr"/>
            <a:r>
              <a:rPr lang="pl-PL" sz="1100" dirty="0">
                <a:solidFill>
                  <a:srgbClr val="FFFFFF"/>
                </a:solidFill>
              </a:rPr>
              <a:t>Na przykład w przypadku systemu o wartości 10 000 € klient płaci 12 kwartalnych rat po 725 €, co daje łącznie 8700 €, czyli 87% całkowitego kosztu własności.</a:t>
            </a:r>
          </a:p>
        </p:txBody>
      </p:sp>
      <p:sp>
        <p:nvSpPr>
          <p:cNvPr id="12" name="Rectangle 11"/>
          <p:cNvSpPr/>
          <p:nvPr/>
        </p:nvSpPr>
        <p:spPr>
          <a:xfrm>
            <a:off x="199311" y="2785095"/>
            <a:ext cx="4259039" cy="1323439"/>
          </a:xfrm>
          <a:prstGeom prst="rect">
            <a:avLst/>
          </a:prstGeom>
          <a:ln>
            <a:noFill/>
          </a:ln>
        </p:spPr>
        <p:txBody>
          <a:bodyPr wrap="square">
            <a:spAutoFit/>
          </a:bodyPr>
          <a:lstStyle/>
          <a:p>
            <a:pPr>
              <a:spcBef>
                <a:spcPts val="0"/>
              </a:spcBef>
            </a:pPr>
            <a:r>
              <a:rPr lang="pl-PL" sz="1400" b="1" dirty="0">
                <a:solidFill>
                  <a:srgbClr val="0080BC"/>
                </a:solidFill>
              </a:rPr>
              <a:t>Leasing oparty o rzeczywistą wartość rynkową</a:t>
            </a:r>
          </a:p>
          <a:p>
            <a:pPr>
              <a:spcBef>
                <a:spcPts val="0"/>
              </a:spcBef>
            </a:pPr>
            <a:r>
              <a:rPr lang="pl-PL" sz="1050" dirty="0">
                <a:solidFill>
                  <a:srgbClr val="000000">
                    <a:lumMod val="50000"/>
                    <a:lumOff val="50000"/>
                  </a:srgbClr>
                </a:solidFill>
              </a:rPr>
              <a:t>Po upływie okresu leasingu można zwrócić sprzęt albo przedłużyć umowę.</a:t>
            </a:r>
          </a:p>
          <a:p>
            <a:pPr>
              <a:spcBef>
                <a:spcPts val="0"/>
              </a:spcBef>
            </a:pPr>
            <a:endParaRPr lang="pl-PL" sz="100" dirty="0">
              <a:solidFill>
                <a:srgbClr val="000000">
                  <a:lumMod val="50000"/>
                  <a:lumOff val="50000"/>
                </a:srgbClr>
              </a:solidFill>
            </a:endParaRPr>
          </a:p>
          <a:p>
            <a:pPr marL="342900" indent="-342900">
              <a:spcBef>
                <a:spcPts val="0"/>
              </a:spcBef>
              <a:buFont typeface="Arial" panose="020B0604020202020204" pitchFamily="34" charset="0"/>
              <a:buChar char="•"/>
            </a:pPr>
            <a:r>
              <a:rPr lang="pl-PL" sz="1050" dirty="0">
                <a:solidFill>
                  <a:srgbClr val="0080BC"/>
                </a:solidFill>
              </a:rPr>
              <a:t>87% TCO</a:t>
            </a:r>
          </a:p>
          <a:p>
            <a:pPr marL="342900" indent="-342900">
              <a:spcBef>
                <a:spcPts val="0"/>
              </a:spcBef>
              <a:buFont typeface="Arial" panose="020B0604020202020204" pitchFamily="34" charset="0"/>
              <a:buChar char="•"/>
            </a:pPr>
            <a:r>
              <a:rPr lang="pl-PL" sz="1050" dirty="0">
                <a:solidFill>
                  <a:srgbClr val="0080BC"/>
                </a:solidFill>
              </a:rPr>
              <a:t>12 rat kwartalnych</a:t>
            </a:r>
          </a:p>
          <a:p>
            <a:pPr marL="342900" indent="-342900">
              <a:spcBef>
                <a:spcPts val="0"/>
              </a:spcBef>
              <a:buFont typeface="Arial" panose="020B0604020202020204" pitchFamily="34" charset="0"/>
              <a:buChar char="•"/>
            </a:pPr>
            <a:r>
              <a:rPr lang="pl-PL" sz="1050" dirty="0">
                <a:solidFill>
                  <a:srgbClr val="0080BC"/>
                </a:solidFill>
              </a:rPr>
              <a:t>Wartość: 10 000 € – 500 000 €</a:t>
            </a:r>
          </a:p>
          <a:p>
            <a:pPr marL="342900" indent="-342900">
              <a:spcBef>
                <a:spcPts val="0"/>
              </a:spcBef>
              <a:buFont typeface="Arial" panose="020B0604020202020204" pitchFamily="34" charset="0"/>
              <a:buChar char="•"/>
            </a:pPr>
            <a:endParaRPr lang="pl-PL" sz="1000" dirty="0">
              <a:solidFill>
                <a:srgbClr val="000000">
                  <a:lumMod val="50000"/>
                  <a:lumOff val="50000"/>
                </a:srgbClr>
              </a:solidFill>
            </a:endParaRPr>
          </a:p>
        </p:txBody>
      </p:sp>
      <p:sp>
        <p:nvSpPr>
          <p:cNvPr id="4" name="Rectangle 3"/>
          <p:cNvSpPr/>
          <p:nvPr/>
        </p:nvSpPr>
        <p:spPr>
          <a:xfrm>
            <a:off x="220271" y="724953"/>
            <a:ext cx="8477797" cy="646331"/>
          </a:xfrm>
          <a:prstGeom prst="rect">
            <a:avLst/>
          </a:prstGeom>
        </p:spPr>
        <p:txBody>
          <a:bodyPr wrap="square">
            <a:spAutoFit/>
          </a:bodyPr>
          <a:lstStyle/>
          <a:p>
            <a:r>
              <a:rPr lang="pl-PL" sz="1800" dirty="0" smtClean="0">
                <a:solidFill>
                  <a:srgbClr val="444444">
                    <a:lumMod val="50000"/>
                  </a:srgbClr>
                </a:solidFill>
              </a:rPr>
              <a:t>Pozwólcie Waszym klientom nabywać najnowsze technologie </a:t>
            </a:r>
            <a:r>
              <a:rPr lang="pl-PL" sz="1800" dirty="0">
                <a:solidFill>
                  <a:srgbClr val="444444">
                    <a:lumMod val="50000"/>
                  </a:srgbClr>
                </a:solidFill>
              </a:rPr>
              <a:t>lub </a:t>
            </a:r>
            <a:r>
              <a:rPr lang="pl-PL" sz="1800" dirty="0" smtClean="0">
                <a:solidFill>
                  <a:srgbClr val="444444">
                    <a:lumMod val="50000"/>
                  </a:srgbClr>
                </a:solidFill>
              </a:rPr>
              <a:t>odświeżać </a:t>
            </a:r>
            <a:r>
              <a:rPr lang="pl-PL" sz="1800" dirty="0">
                <a:solidFill>
                  <a:srgbClr val="444444">
                    <a:lumMod val="50000"/>
                  </a:srgbClr>
                </a:solidFill>
              </a:rPr>
              <a:t>infrastrukturę IT już </a:t>
            </a:r>
            <a:r>
              <a:rPr lang="pl-PL" sz="1800" dirty="0" smtClean="0">
                <a:solidFill>
                  <a:srgbClr val="444444">
                    <a:lumMod val="50000"/>
                  </a:srgbClr>
                </a:solidFill>
              </a:rPr>
              <a:t>dziś, </a:t>
            </a:r>
            <a:r>
              <a:rPr lang="pl-PL" sz="1800" dirty="0">
                <a:solidFill>
                  <a:srgbClr val="444444">
                    <a:lumMod val="50000"/>
                  </a:srgbClr>
                </a:solidFill>
              </a:rPr>
              <a:t>dzięki najnowszym promocjom </a:t>
            </a:r>
            <a:r>
              <a:rPr lang="pl-PL" sz="1800" dirty="0" smtClean="0">
                <a:solidFill>
                  <a:srgbClr val="444444">
                    <a:lumMod val="50000"/>
                  </a:srgbClr>
                </a:solidFill>
              </a:rPr>
              <a:t>DFS</a:t>
            </a:r>
            <a:endParaRPr lang="pl-PL" sz="1000" dirty="0">
              <a:solidFill>
                <a:srgbClr val="444444">
                  <a:lumMod val="50000"/>
                </a:srgbClr>
              </a:solidFill>
            </a:endParaRPr>
          </a:p>
        </p:txBody>
      </p:sp>
      <p:sp>
        <p:nvSpPr>
          <p:cNvPr id="13" name="TextBox 12"/>
          <p:cNvSpPr txBox="1"/>
          <p:nvPr/>
        </p:nvSpPr>
        <p:spPr>
          <a:xfrm>
            <a:off x="4527795" y="4247197"/>
            <a:ext cx="4772958" cy="584775"/>
          </a:xfrm>
          <a:prstGeom prst="rect">
            <a:avLst/>
          </a:prstGeom>
          <a:noFill/>
        </p:spPr>
        <p:txBody>
          <a:bodyPr wrap="square" rtlCol="0">
            <a:spAutoFit/>
          </a:bodyPr>
          <a:lstStyle/>
          <a:p>
            <a:pPr>
              <a:spcBef>
                <a:spcPts val="0"/>
              </a:spcBef>
              <a:spcAft>
                <a:spcPts val="0"/>
              </a:spcAft>
              <a:buClr>
                <a:srgbClr val="007DB8"/>
              </a:buClr>
            </a:pPr>
            <a:r>
              <a:rPr lang="pl-PL" sz="800" dirty="0">
                <a:solidFill>
                  <a:srgbClr val="444444"/>
                </a:solidFill>
              </a:rPr>
              <a:t>Promocje trwają do </a:t>
            </a:r>
            <a:r>
              <a:rPr lang="pl-PL" sz="800" dirty="0" smtClean="0">
                <a:solidFill>
                  <a:srgbClr val="444444"/>
                </a:solidFill>
              </a:rPr>
              <a:t>4 Luty 2018 </a:t>
            </a:r>
            <a:r>
              <a:rPr lang="pl-PL" sz="800" dirty="0">
                <a:solidFill>
                  <a:srgbClr val="444444"/>
                </a:solidFill>
              </a:rPr>
              <a:t>r. Stawki promocyjne nie obowiązują w odniesieniu do wszystkich klientów. Oferty mogą ulegać zmianom bez wcześniejszego zawiadomienia. Są one uzależnione od dostępności produktów, zakwalifikowania klienta do objęcia ofertą, decyzji kredytowej i podpisania przedstawionych dokumentów możliwych do akceptacji przez Dell Financial Services.</a:t>
            </a:r>
          </a:p>
        </p:txBody>
      </p:sp>
      <p:sp>
        <p:nvSpPr>
          <p:cNvPr id="14" name="TextBox 4">
            <a:extLst>
              <a:ext uri="{FF2B5EF4-FFF2-40B4-BE49-F238E27FC236}">
                <a16:creationId xmlns="" xmlns:a16="http://schemas.microsoft.com/office/drawing/2014/main" id="{5AFA8AB4-AEE2-4F09-871C-8199C6CD8178}"/>
              </a:ext>
            </a:extLst>
          </p:cNvPr>
          <p:cNvSpPr txBox="1"/>
          <p:nvPr/>
        </p:nvSpPr>
        <p:spPr>
          <a:xfrm>
            <a:off x="1172759" y="2037040"/>
            <a:ext cx="1641904" cy="646331"/>
          </a:xfrm>
          <a:prstGeom prst="rect">
            <a:avLst/>
          </a:prstGeom>
          <a:noFill/>
        </p:spPr>
        <p:txBody>
          <a:bodyPr wrap="square" rtlCol="0">
            <a:spAutoFit/>
          </a:bodyPr>
          <a:lstStyle/>
          <a:p>
            <a:pPr>
              <a:spcBef>
                <a:spcPts val="0"/>
              </a:spcBef>
              <a:spcAft>
                <a:spcPts val="0"/>
              </a:spcAft>
              <a:buClr>
                <a:schemeClr val="bg1"/>
              </a:buClr>
            </a:pPr>
            <a:r>
              <a:rPr lang="pl-PL" sz="900" dirty="0">
                <a:solidFill>
                  <a:schemeClr val="tx2"/>
                </a:solidFill>
                <a:latin typeface="+mn-lt"/>
              </a:rPr>
              <a:t>Wprowadzenie cyklu systematycznej rotacji dla zapewnienia maksymalizacji okresu eksploatacyjnego</a:t>
            </a:r>
          </a:p>
        </p:txBody>
      </p:sp>
      <p:sp>
        <p:nvSpPr>
          <p:cNvPr id="15" name="TextBox 8">
            <a:extLst>
              <a:ext uri="{FF2B5EF4-FFF2-40B4-BE49-F238E27FC236}">
                <a16:creationId xmlns="" xmlns:a16="http://schemas.microsoft.com/office/drawing/2014/main" id="{F67CD5D3-1EA0-4D4D-8A28-C81A0F192A42}"/>
              </a:ext>
            </a:extLst>
          </p:cNvPr>
          <p:cNvSpPr txBox="1"/>
          <p:nvPr/>
        </p:nvSpPr>
        <p:spPr>
          <a:xfrm>
            <a:off x="1182559" y="1773783"/>
            <a:ext cx="2034746" cy="338554"/>
          </a:xfrm>
          <a:prstGeom prst="rect">
            <a:avLst/>
          </a:prstGeom>
          <a:noFill/>
        </p:spPr>
        <p:txBody>
          <a:bodyPr wrap="square" rtlCol="0">
            <a:spAutoFit/>
          </a:bodyPr>
          <a:lstStyle/>
          <a:p>
            <a:pPr>
              <a:spcBef>
                <a:spcPts val="0"/>
              </a:spcBef>
              <a:spcAft>
                <a:spcPts val="0"/>
              </a:spcAft>
              <a:buClr>
                <a:schemeClr val="bg1"/>
              </a:buClr>
            </a:pPr>
            <a:r>
              <a:rPr lang="pl-PL" sz="1600" b="1" dirty="0">
                <a:solidFill>
                  <a:schemeClr val="tx2"/>
                </a:solidFill>
                <a:latin typeface="+mn-lt"/>
              </a:rPr>
              <a:t>Rotacja</a:t>
            </a:r>
          </a:p>
        </p:txBody>
      </p:sp>
      <p:sp>
        <p:nvSpPr>
          <p:cNvPr id="19" name="Rectangle 18">
            <a:extLst>
              <a:ext uri="{FF2B5EF4-FFF2-40B4-BE49-F238E27FC236}">
                <a16:creationId xmlns="" xmlns:a16="http://schemas.microsoft.com/office/drawing/2014/main" id="{4FDC8D94-E782-43FD-9201-9D4BC4AE8CAA}"/>
              </a:ext>
            </a:extLst>
          </p:cNvPr>
          <p:cNvSpPr/>
          <p:nvPr/>
        </p:nvSpPr>
        <p:spPr>
          <a:xfrm>
            <a:off x="5529115" y="1697640"/>
            <a:ext cx="1671604" cy="906819"/>
          </a:xfrm>
          <a:prstGeom prst="rect">
            <a:avLst/>
          </a:prstGeom>
          <a:solidFill>
            <a:schemeClr val="tx1">
              <a:lumMod val="60000"/>
              <a:lumOff val="40000"/>
            </a:schemeClr>
          </a:solidFill>
          <a:ln w="38100">
            <a:solidFill>
              <a:schemeClr val="tx1">
                <a:lumMod val="60000"/>
                <a:lumOff val="40000"/>
              </a:schemeClr>
            </a:solidFill>
          </a:ln>
          <a:effectLst/>
        </p:spPr>
        <p:txBody>
          <a:bodyPr wrap="square" lIns="182880" tIns="137160" rIns="137160" bIns="137160" rtlCol="0" anchor="ctr">
            <a:noAutofit/>
          </a:bodyPr>
          <a:lstStyle/>
          <a:p>
            <a:pPr algn="ctr">
              <a:lnSpc>
                <a:spcPct val="90000"/>
              </a:lnSpc>
              <a:spcBef>
                <a:spcPts val="600"/>
              </a:spcBef>
              <a:spcAft>
                <a:spcPts val="0"/>
              </a:spcAft>
            </a:pPr>
            <a:endParaRPr lang="fr-FR" sz="2000" dirty="0">
              <a:solidFill>
                <a:schemeClr val="tx2"/>
              </a:solidFill>
              <a:latin typeface="Arial" panose="020B0604020202020204" pitchFamily="34" charset="0"/>
              <a:cs typeface="Arial" panose="020B0604020202020204" pitchFamily="34" charset="0"/>
            </a:endParaRPr>
          </a:p>
        </p:txBody>
      </p:sp>
      <p:sp>
        <p:nvSpPr>
          <p:cNvPr id="20" name="TextBox 3">
            <a:extLst>
              <a:ext uri="{FF2B5EF4-FFF2-40B4-BE49-F238E27FC236}">
                <a16:creationId xmlns="" xmlns:a16="http://schemas.microsoft.com/office/drawing/2014/main" id="{FE84DC02-4184-40A7-8EE2-0D074A93B85C}"/>
              </a:ext>
            </a:extLst>
          </p:cNvPr>
          <p:cNvSpPr txBox="1"/>
          <p:nvPr/>
        </p:nvSpPr>
        <p:spPr>
          <a:xfrm>
            <a:off x="5649780" y="1665826"/>
            <a:ext cx="2034746" cy="338554"/>
          </a:xfrm>
          <a:prstGeom prst="rect">
            <a:avLst/>
          </a:prstGeom>
          <a:noFill/>
        </p:spPr>
        <p:txBody>
          <a:bodyPr wrap="square" rtlCol="0">
            <a:spAutoFit/>
          </a:bodyPr>
          <a:lstStyle/>
          <a:p>
            <a:pPr>
              <a:spcBef>
                <a:spcPts val="0"/>
              </a:spcBef>
              <a:spcAft>
                <a:spcPts val="0"/>
              </a:spcAft>
              <a:buClr>
                <a:schemeClr val="bg1"/>
              </a:buClr>
            </a:pPr>
            <a:r>
              <a:rPr lang="pl-PL" sz="1600" b="1" dirty="0">
                <a:solidFill>
                  <a:schemeClr val="tx2"/>
                </a:solidFill>
                <a:latin typeface="+mn-lt"/>
              </a:rPr>
              <a:t>Zarządzanie</a:t>
            </a:r>
          </a:p>
        </p:txBody>
      </p:sp>
      <p:sp>
        <p:nvSpPr>
          <p:cNvPr id="21" name="TextBox 9">
            <a:extLst>
              <a:ext uri="{FF2B5EF4-FFF2-40B4-BE49-F238E27FC236}">
                <a16:creationId xmlns="" xmlns:a16="http://schemas.microsoft.com/office/drawing/2014/main" id="{C48C8AC3-394C-4975-AD7F-9129AAF57D72}"/>
              </a:ext>
            </a:extLst>
          </p:cNvPr>
          <p:cNvSpPr txBox="1"/>
          <p:nvPr/>
        </p:nvSpPr>
        <p:spPr>
          <a:xfrm>
            <a:off x="5649780" y="1925023"/>
            <a:ext cx="1520729" cy="707886"/>
          </a:xfrm>
          <a:prstGeom prst="rect">
            <a:avLst/>
          </a:prstGeom>
          <a:noFill/>
        </p:spPr>
        <p:txBody>
          <a:bodyPr wrap="square" rtlCol="0">
            <a:spAutoFit/>
          </a:bodyPr>
          <a:lstStyle/>
          <a:p>
            <a:pPr>
              <a:spcBef>
                <a:spcPts val="0"/>
              </a:spcBef>
              <a:spcAft>
                <a:spcPts val="0"/>
              </a:spcAft>
              <a:buClr>
                <a:schemeClr val="bg1"/>
              </a:buClr>
            </a:pPr>
            <a:r>
              <a:rPr lang="pl-PL" sz="800" dirty="0">
                <a:solidFill>
                  <a:schemeClr val="tx2"/>
                </a:solidFill>
                <a:latin typeface="+mn-lt"/>
              </a:rPr>
              <a:t>Pomoc w zakresie zarządzania przepływami pieniężnymi dzięki odpowiedniemu rozłożeniu płatności</a:t>
            </a:r>
          </a:p>
        </p:txBody>
      </p:sp>
    </p:spTree>
    <p:extLst>
      <p:ext uri="{BB962C8B-B14F-4D97-AF65-F5344CB8AC3E}">
        <p14:creationId xmlns:p14="http://schemas.microsoft.com/office/powerpoint/2010/main" val="3511774165"/>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016_DellEMC_ppt_template">
  <a:themeElements>
    <a:clrScheme name="Custom 6">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007DB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AD3A29C-A7BC-4AD2-A702-3999A85D6423}" vid="{A2E1D510-417C-400B-9311-DD51F010C5DE}"/>
    </a:ext>
  </a:extLst>
</a:theme>
</file>

<file path=ppt/theme/theme2.xml><?xml version="1.0" encoding="utf-8"?>
<a:theme xmlns:a="http://schemas.openxmlformats.org/drawingml/2006/main" name="1_2016_DellEMC_ppt_template">
  <a:themeElements>
    <a:clrScheme name="Custom 5">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FFFFFF"/>
      </a:hlink>
      <a:folHlink>
        <a:srgbClr val="FFFF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AD3A29C-A7BC-4AD2-A702-3999A85D6423}" vid="{A2E1D510-417C-400B-9311-DD51F010C5DE}"/>
    </a:ext>
  </a:extLst>
</a:theme>
</file>

<file path=ppt/theme/theme3.xml><?xml version="1.0" encoding="utf-8"?>
<a:theme xmlns:a="http://schemas.openxmlformats.org/drawingml/2006/main" name="2_2016_DellEMC_ppt_template">
  <a:themeElements>
    <a:clrScheme name="Custom 5">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FFFFFF"/>
      </a:hlink>
      <a:folHlink>
        <a:srgbClr val="FFFF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AD3A29C-A7BC-4AD2-A702-3999A85D6423}" vid="{A2E1D510-417C-400B-9311-DD51F010C5DE}"/>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332A3B58164749A5D91EB1F8C1EE21" ma:contentTypeVersion="2" ma:contentTypeDescription="Create a new document." ma:contentTypeScope="" ma:versionID="d5c2525a54858a2b6da738c7b8ff2d57">
  <xsd:schema xmlns:xsd="http://www.w3.org/2001/XMLSchema" xmlns:xs="http://www.w3.org/2001/XMLSchema" xmlns:p="http://schemas.microsoft.com/office/2006/metadata/properties" xmlns:ns1="http://schemas.microsoft.com/sharepoint/v3" xmlns:ns2="f588ec49-5c74-45a7-87a9-725e1f9e6cdf" targetNamespace="http://schemas.microsoft.com/office/2006/metadata/properties" ma:root="true" ma:fieldsID="accacc5002feb7ab4cb390d2259e8ca7" ns1:_="" ns2:_="">
    <xsd:import namespace="http://schemas.microsoft.com/sharepoint/v3"/>
    <xsd:import namespace="f588ec49-5c74-45a7-87a9-725e1f9e6cdf"/>
    <xsd:element name="properties">
      <xsd:complexType>
        <xsd:sequence>
          <xsd:element name="documentManagement">
            <xsd:complexType>
              <xsd:all>
                <xsd:element ref="ns1:PublishingStartDate" minOccurs="0"/>
                <xsd:element ref="ns1:PublishingExpirationDate" minOccurs="0"/>
                <xsd:element ref="ns2:Internal_x002f_External"/>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88ec49-5c74-45a7-87a9-725e1f9e6cdf" elementFormDefault="qualified">
    <xsd:import namespace="http://schemas.microsoft.com/office/2006/documentManagement/types"/>
    <xsd:import namespace="http://schemas.microsoft.com/office/infopath/2007/PartnerControls"/>
    <xsd:element name="Internal_x002f_External" ma:index="10" ma:displayName="Audience" ma:default="INTERNAL ONLY" ma:format="Dropdown" ma:internalName="Internal_x002f_External">
      <xsd:simpleType>
        <xsd:restriction base="dms:Choice">
          <xsd:enumeration value="INTERNAL ONLY"/>
          <xsd:enumeration value="Cleared for External U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Internal_x002f_External xmlns="f588ec49-5c74-45a7-87a9-725e1f9e6cdf">Cleared for External Use</Internal_x002f_Externa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6FC490B-1F77-48C5-AC70-1DD939DBDF04}">
  <ds:schemaRefs>
    <ds:schemaRef ds:uri="http://schemas.microsoft.com/sharepoint/v3/contenttype/forms"/>
  </ds:schemaRefs>
</ds:datastoreItem>
</file>

<file path=customXml/itemProps2.xml><?xml version="1.0" encoding="utf-8"?>
<ds:datastoreItem xmlns:ds="http://schemas.openxmlformats.org/officeDocument/2006/customXml" ds:itemID="{29087D2B-CDB9-4DFB-89AB-60DFB07FA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588ec49-5c74-45a7-87a9-725e1f9e6c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73BDD3-AA35-4F19-A12A-C6462BECFBD1}">
  <ds:schemaRef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microsoft.com/sharepoint/v3"/>
    <ds:schemaRef ds:uri="f588ec49-5c74-45a7-87a9-725e1f9e6cdf"/>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2016 DellEMC ppt template</Template>
  <TotalTime>14831</TotalTime>
  <Words>964</Words>
  <Application>Microsoft Office PowerPoint</Application>
  <PresentationFormat>On-screen Show (16:9)</PresentationFormat>
  <Paragraphs>146</Paragraphs>
  <Slides>13</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ＭＳ Ｐゴシック</vt:lpstr>
      <vt:lpstr>Arial</vt:lpstr>
      <vt:lpstr>Arial Black</vt:lpstr>
      <vt:lpstr>Calibri</vt:lpstr>
      <vt:lpstr>Courier New</vt:lpstr>
      <vt:lpstr>Museo For Dell 300</vt:lpstr>
      <vt:lpstr>museo sans for dell</vt:lpstr>
      <vt:lpstr>museo sans for dell</vt:lpstr>
      <vt:lpstr>Wingdings</vt:lpstr>
      <vt:lpstr>2016_DellEMC_ppt_template</vt:lpstr>
      <vt:lpstr>1_2016_DellEMC_ppt_template</vt:lpstr>
      <vt:lpstr>2_2016_DellEMC_ppt_template</vt:lpstr>
      <vt:lpstr>PowerPoint Presentation</vt:lpstr>
      <vt:lpstr> DFS to kompleksowy pakiet rozwiązań finansowych </vt:lpstr>
      <vt:lpstr>Pakiet rozwiązań Dell Financial Services</vt:lpstr>
      <vt:lpstr>Pakiet rozwiązań Dell Financial Services</vt:lpstr>
      <vt:lpstr>Pakiet rozwiązań Dell Financial Services</vt:lpstr>
      <vt:lpstr>Pakiet rozwiązań Dell Financial Services</vt:lpstr>
      <vt:lpstr>Sprzet klasy Client jako usługa </vt:lpstr>
      <vt:lpstr>006 Promo jest od H2 standardową ofertą DFS dla EMC legacy solution</vt:lpstr>
      <vt:lpstr>Promocje Dell Financial Services na H2</vt:lpstr>
      <vt:lpstr> Wartość dodana oferty DFS  dla Dell EMC Channel w Polsce Dedykowane webinaria. Wsparcie marketingowe: ulotki, focale, dofinansowanie eventów </vt:lpstr>
      <vt:lpstr>Zapewnij sprawne, kompleksowe finansowanie swoim klientom dzięki usługom Dell Financial Services</vt:lpstr>
      <vt:lpstr>FAQ</vt:lpstr>
      <vt:lpstr>PowerPoint Presentation</vt:lpstr>
    </vt:vector>
  </TitlesOfParts>
  <Company>Dell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Dell Financial Services</dc:title>
  <dc:creator>Rohm, Kelly</dc:creator>
  <cp:keywords>No Restrictions</cp:keywords>
  <cp:lastModifiedBy>Stasik, Waldemar</cp:lastModifiedBy>
  <cp:revision>225</cp:revision>
  <cp:lastPrinted>2014-02-14T16:26:12Z</cp:lastPrinted>
  <dcterms:created xsi:type="dcterms:W3CDTF">2016-09-14T22:59:50Z</dcterms:created>
  <dcterms:modified xsi:type="dcterms:W3CDTF">2017-10-24T09:29:03Z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0x01010026332A3B58164749A5D91EB1F8C1EE21</vt:lpwstr>
  </property>
  <property fmtid="{D5CDD505-2E9C-101B-9397-08002B2CF9AE}" pid="3" name="TitusGUID">
    <vt:lpwstr>c7152006-55a8-4f9a-9f5c-e51fef63a48c</vt:lpwstr>
  </property>
  <property fmtid="{D5CDD505-2E9C-101B-9397-08002B2CF9AE}" pid="4" name="Document Creator">
    <vt:lpwstr/>
  </property>
  <property fmtid="{D5CDD505-2E9C-101B-9397-08002B2CF9AE}" pid="5" name="Document Editor">
    <vt:lpwstr/>
  </property>
  <property fmtid="{D5CDD505-2E9C-101B-9397-08002B2CF9AE}" pid="6" name="DellClassification">
    <vt:lpwstr>No Restrictions</vt:lpwstr>
  </property>
  <property fmtid="{D5CDD505-2E9C-101B-9397-08002B2CF9AE}" pid="7" name="DellSubLabels">
    <vt:lpwstr/>
  </property>
  <property fmtid="{D5CDD505-2E9C-101B-9397-08002B2CF9AE}" pid="8" name="Classification">
    <vt:lpwstr>No Restrictions</vt:lpwstr>
  </property>
  <property fmtid="{D5CDD505-2E9C-101B-9397-08002B2CF9AE}" pid="9" name="Sublabels">
    <vt:lpwstr/>
  </property>
</Properties>
</file>